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62" r:id="rId3"/>
    <p:sldId id="257" r:id="rId4"/>
    <p:sldId id="270" r:id="rId5"/>
    <p:sldId id="279" r:id="rId6"/>
    <p:sldId id="280" r:id="rId7"/>
    <p:sldId id="261" r:id="rId8"/>
    <p:sldId id="281" r:id="rId9"/>
    <p:sldId id="275" r:id="rId10"/>
    <p:sldId id="271" r:id="rId11"/>
    <p:sldId id="282" r:id="rId12"/>
    <p:sldId id="283" r:id="rId13"/>
    <p:sldId id="284" r:id="rId14"/>
    <p:sldId id="286" r:id="rId15"/>
    <p:sldId id="285" r:id="rId16"/>
    <p:sldId id="287" r:id="rId17"/>
    <p:sldId id="276" r:id="rId18"/>
    <p:sldId id="288"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p:scale>
          <a:sx n="50" d="100"/>
          <a:sy n="50" d="100"/>
        </p:scale>
        <p:origin x="1500" y="378"/>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9/7/2016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9/7/2016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irror.co.uk/news/uk-news/half-brits-dont-any-exercise-778305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amilydoctor.org/familydoctor/en/prevention-wellness/food-nutrition/sugar-and-substitutes/added-sugar-what-you-need-to-know.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familydoctor.org/familydoctor/en/prevention-wellness/food-nutrition/nutrients/nutrition-how-to-read-a-nutrition-facts-label.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status.com/calculate/body-mass-inde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334849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PH" sz="1200" b="0" i="0" kern="1200" dirty="0" smtClean="0">
                <a:solidFill>
                  <a:schemeClr val="tx1"/>
                </a:solidFill>
                <a:effectLst/>
                <a:latin typeface="+mn-lt"/>
                <a:ea typeface="+mn-ea"/>
                <a:cs typeface="+mn-cs"/>
              </a:rPr>
              <a:t>Exercise helps children do better at school, experts have said.</a:t>
            </a:r>
          </a:p>
          <a:p>
            <a:pPr fontAlgn="base"/>
            <a:r>
              <a:rPr lang="en-PH" sz="1200" b="0" i="0" kern="1200" dirty="0" smtClean="0">
                <a:solidFill>
                  <a:schemeClr val="tx1"/>
                </a:solidFill>
                <a:effectLst/>
                <a:latin typeface="+mn-lt"/>
                <a:ea typeface="+mn-ea"/>
                <a:cs typeface="+mn-cs"/>
              </a:rPr>
              <a:t>Allowing kids time away from the classroom to run around boosts their brain power, according to the team of international researchers.</a:t>
            </a:r>
          </a:p>
          <a:p>
            <a:pPr fontAlgn="base"/>
            <a:r>
              <a:rPr lang="en-PH" sz="1200" b="0" i="0" kern="1200" dirty="0" smtClean="0">
                <a:solidFill>
                  <a:schemeClr val="tx1"/>
                </a:solidFill>
                <a:effectLst/>
                <a:latin typeface="+mn-lt"/>
                <a:ea typeface="+mn-ea"/>
                <a:cs typeface="+mn-cs"/>
              </a:rPr>
              <a:t>A consensus statement signed by 24 researchers from eight countries, including the UK, says </a:t>
            </a:r>
            <a:r>
              <a:rPr lang="en-PH" sz="1200" b="0" i="0" u="none" strike="noStrike" kern="1200" dirty="0" smtClean="0">
                <a:solidFill>
                  <a:schemeClr val="tx1"/>
                </a:solidFill>
                <a:effectLst/>
                <a:latin typeface="+mn-lt"/>
                <a:ea typeface="+mn-ea"/>
                <a:cs typeface="+mn-cs"/>
                <a:hlinkClick r:id="rId3"/>
              </a:rPr>
              <a:t>exercise </a:t>
            </a:r>
            <a:r>
              <a:rPr lang="en-PH" sz="1200" b="0" i="0" kern="1200" dirty="0" smtClean="0">
                <a:solidFill>
                  <a:schemeClr val="tx1"/>
                </a:solidFill>
                <a:effectLst/>
                <a:latin typeface="+mn-lt"/>
                <a:ea typeface="+mn-ea"/>
                <a:cs typeface="+mn-cs"/>
              </a:rPr>
              <a:t>is vital to children’s physical and mental health and improves academic results.</a:t>
            </a:r>
          </a:p>
          <a:p>
            <a:pPr fontAlgn="base"/>
            <a:r>
              <a:rPr lang="en-PH" sz="1200" b="0" i="0" kern="1200" dirty="0" smtClean="0">
                <a:solidFill>
                  <a:schemeClr val="tx1"/>
                </a:solidFill>
                <a:effectLst/>
                <a:latin typeface="+mn-lt"/>
                <a:ea typeface="+mn-ea"/>
                <a:cs typeface="+mn-cs"/>
              </a:rPr>
              <a:t>Published online in the British Journal of Sports Medicine, the statement says “time taken away from academic lessons in favour of physical activity has been shown to not come at the cost of scholastic performance”.</a:t>
            </a:r>
          </a:p>
          <a:p>
            <a:pPr fontAlgn="base"/>
            <a:r>
              <a:rPr lang="en-PH" sz="1200" b="0" i="0" kern="1200" dirty="0" smtClean="0">
                <a:solidFill>
                  <a:schemeClr val="tx1"/>
                </a:solidFill>
                <a:effectLst/>
                <a:latin typeface="+mn-lt"/>
                <a:ea typeface="+mn-ea"/>
                <a:cs typeface="+mn-cs"/>
              </a:rPr>
              <a:t>It adds that “physical activity and cardiorespiratory fitness are beneficial to brain structure, brain function and cognition” and “physical activity before, during and after school promotes scholastic performance in children and youth”.</a:t>
            </a:r>
          </a:p>
          <a:p>
            <a:pPr fontAlgn="base"/>
            <a:r>
              <a:rPr lang="en-PH" sz="1200" b="0" i="0" kern="1200" dirty="0" smtClean="0">
                <a:solidFill>
                  <a:schemeClr val="tx1"/>
                </a:solidFill>
                <a:effectLst/>
                <a:latin typeface="+mn-lt"/>
                <a:ea typeface="+mn-ea"/>
                <a:cs typeface="+mn-cs"/>
              </a:rPr>
              <a:t>Just a single session of moderate exercise has been shown to have an “acute benefit” on brain function, cognition and academic performance in children, while there are also many benefits in terms of mental health, the statement added.</a:t>
            </a:r>
          </a:p>
          <a:p>
            <a:pPr fontAlgn="base"/>
            <a:r>
              <a:rPr lang="en-PH" sz="1200" b="0" i="0" kern="1200" dirty="0" smtClean="0">
                <a:solidFill>
                  <a:schemeClr val="tx1"/>
                </a:solidFill>
                <a:effectLst/>
                <a:latin typeface="+mn-lt"/>
                <a:ea typeface="+mn-ea"/>
                <a:cs typeface="+mn-cs"/>
              </a:rPr>
              <a:t>Self-esteem as well as relationships with other children, parents and teachers are enhanced by the benefits of exercise, which also promotes social inclusion.</a:t>
            </a:r>
          </a:p>
          <a:p>
            <a:pPr fontAlgn="base"/>
            <a:r>
              <a:rPr lang="en-PH" sz="1200" b="0" i="0" kern="1200" dirty="0" smtClean="0">
                <a:solidFill>
                  <a:schemeClr val="tx1"/>
                </a:solidFill>
                <a:effectLst/>
                <a:latin typeface="+mn-lt"/>
                <a:ea typeface="+mn-ea"/>
                <a:cs typeface="+mn-cs"/>
              </a:rPr>
              <a:t>Furthermore, sports and physical activity programmes that follow a plan or a curriculum help children develop life skills such as being able to moderate one’s own behaviour, as well as teaching values such as respect, the statement said.</a:t>
            </a:r>
          </a:p>
          <a:p>
            <a:pPr fontAlgn="base"/>
            <a:r>
              <a:rPr lang="en-PH" sz="1200" b="0" i="0" kern="1200" dirty="0" smtClean="0">
                <a:solidFill>
                  <a:schemeClr val="tx1"/>
                </a:solidFill>
                <a:effectLst/>
                <a:latin typeface="+mn-lt"/>
                <a:ea typeface="+mn-ea"/>
                <a:cs typeface="+mn-cs"/>
              </a:rPr>
              <a:t>The statement was agreed by experts including from the UK, Scandinavia, and North America.</a:t>
            </a:r>
          </a:p>
          <a:p>
            <a:pPr fontAlgn="base"/>
            <a:r>
              <a:rPr lang="en-PH" sz="1200" b="0" i="0" kern="1200" dirty="0" smtClean="0">
                <a:solidFill>
                  <a:schemeClr val="tx1"/>
                </a:solidFill>
                <a:effectLst/>
                <a:latin typeface="+mn-lt"/>
                <a:ea typeface="+mn-ea"/>
                <a:cs typeface="+mn-cs"/>
              </a:rPr>
              <a:t>It looked at both structured physical activity and more unstructured forms - such as free play - on the health of children aged six to 18.</a:t>
            </a:r>
          </a:p>
          <a:p>
            <a:pPr fontAlgn="base"/>
            <a:r>
              <a:rPr lang="en-PH" sz="1200" b="0" i="0" kern="1200" dirty="0" smtClean="0">
                <a:solidFill>
                  <a:schemeClr val="tx1"/>
                </a:solidFill>
                <a:effectLst/>
                <a:latin typeface="+mn-lt"/>
                <a:ea typeface="+mn-ea"/>
                <a:cs typeface="+mn-cs"/>
              </a:rPr>
              <a:t>One section points to the physical benefits of exercise for children, such as reducing the risk of heart disease and diabetes in adulthood, adding that “physical activity is important in the treatment of many chronic diseases in children and youth”.</a:t>
            </a:r>
          </a:p>
          <a:p>
            <a:pPr fontAlgn="base"/>
            <a:endParaRPr lang="en-PH" sz="1200" b="0" i="0" kern="1200" dirty="0" smtClean="0">
              <a:solidFill>
                <a:schemeClr val="tx1"/>
              </a:solidFill>
              <a:effectLst/>
              <a:latin typeface="+mn-lt"/>
              <a:ea typeface="+mn-ea"/>
              <a:cs typeface="+mn-cs"/>
            </a:endParaRPr>
          </a:p>
          <a:p>
            <a:pPr fontAlgn="base"/>
            <a:r>
              <a:rPr lang="en-PH" sz="1200" b="0" i="0" kern="1200" dirty="0" smtClean="0">
                <a:solidFill>
                  <a:schemeClr val="tx1"/>
                </a:solidFill>
                <a:effectLst/>
                <a:latin typeface="+mn-lt"/>
                <a:ea typeface="+mn-ea"/>
                <a:cs typeface="+mn-cs"/>
              </a:rPr>
              <a:t>Effects</a:t>
            </a:r>
            <a:endParaRPr lang="en-PH" sz="1200" b="1" i="0" kern="1200" dirty="0" smtClean="0">
              <a:solidFill>
                <a:schemeClr val="tx1"/>
              </a:solidFill>
              <a:effectLst/>
              <a:latin typeface="+mn-lt"/>
              <a:ea typeface="+mn-ea"/>
              <a:cs typeface="+mn-cs"/>
            </a:endParaRPr>
          </a:p>
          <a:p>
            <a:pPr fontAlgn="base"/>
            <a:r>
              <a:rPr lang="en-PH" sz="1200" b="0" i="0" kern="1200" dirty="0" smtClean="0">
                <a:solidFill>
                  <a:schemeClr val="tx1"/>
                </a:solidFill>
                <a:effectLst/>
                <a:latin typeface="+mn-lt"/>
                <a:ea typeface="+mn-ea"/>
                <a:cs typeface="+mn-cs"/>
              </a:rPr>
              <a:t>Lack of exercise for children can have many negative effects. In addition to being more likely to be overweight, children who don't get enough exercise have weaker muscles and bones than kids who exercise regularly. Inactive kids also have increased risk of developing type 2 diabetes, may have higher blood pressure and blood cholesterol levels and tend to have a more dismal outlook on life, according to </a:t>
            </a:r>
          </a:p>
          <a:p>
            <a:pPr fontAlgn="base"/>
            <a:endParaRPr lang="en-PH" sz="1200" b="0" i="0" kern="1200" dirty="0" smtClean="0">
              <a:solidFill>
                <a:schemeClr val="tx1"/>
              </a:solidFill>
              <a:effectLst/>
              <a:latin typeface="+mn-lt"/>
              <a:ea typeface="+mn-ea"/>
              <a:cs typeface="+mn-cs"/>
            </a:endParaRPr>
          </a:p>
          <a:p>
            <a:pPr fontAlgn="base"/>
            <a:r>
              <a:rPr lang="en-PH" sz="1200" b="0" i="0" kern="1200" dirty="0" smtClean="0">
                <a:solidFill>
                  <a:schemeClr val="tx1"/>
                </a:solidFill>
                <a:effectLst/>
                <a:latin typeface="+mn-lt"/>
                <a:ea typeface="+mn-ea"/>
                <a:cs typeface="+mn-cs"/>
              </a:rPr>
              <a:t>Recommends</a:t>
            </a:r>
          </a:p>
          <a:p>
            <a:r>
              <a:rPr lang="en-PH" sz="1200" b="0" i="0" kern="1200" dirty="0" smtClean="0">
                <a:solidFill>
                  <a:schemeClr val="tx1"/>
                </a:solidFill>
                <a:effectLst/>
                <a:latin typeface="+mn-lt"/>
                <a:ea typeface="+mn-ea"/>
                <a:cs typeface="+mn-cs"/>
              </a:rPr>
              <a:t>do 60 minutes or more of physical activity each day. Parents should encourage their child to work on strength, endurance and flexibility. Children can build endurance through aerobic activities such as basketball, bicycling, skating and soccer. They can build strength with traditional toning exercises, such as </a:t>
            </a:r>
            <a:r>
              <a:rPr lang="en-PH" sz="1200" b="0" i="0" kern="1200" dirty="0" err="1" smtClean="0">
                <a:solidFill>
                  <a:schemeClr val="tx1"/>
                </a:solidFill>
                <a:effectLst/>
                <a:latin typeface="+mn-lt"/>
                <a:ea typeface="+mn-ea"/>
                <a:cs typeface="+mn-cs"/>
              </a:rPr>
              <a:t>pushups</a:t>
            </a:r>
            <a:r>
              <a:rPr lang="en-PH" sz="1200" b="0" i="0" kern="1200" dirty="0" smtClean="0">
                <a:solidFill>
                  <a:schemeClr val="tx1"/>
                </a:solidFill>
                <a:effectLst/>
                <a:latin typeface="+mn-lt"/>
                <a:ea typeface="+mn-ea"/>
                <a:cs typeface="+mn-cs"/>
              </a:rPr>
              <a:t> or </a:t>
            </a:r>
            <a:r>
              <a:rPr lang="en-PH" sz="1200" b="0" i="0" kern="1200" dirty="0" err="1" smtClean="0">
                <a:solidFill>
                  <a:schemeClr val="tx1"/>
                </a:solidFill>
                <a:effectLst/>
                <a:latin typeface="+mn-lt"/>
                <a:ea typeface="+mn-ea"/>
                <a:cs typeface="+mn-cs"/>
              </a:rPr>
              <a:t>pullups</a:t>
            </a:r>
            <a:r>
              <a:rPr lang="en-PH" sz="1200" b="0" i="0" kern="1200" dirty="0" smtClean="0">
                <a:solidFill>
                  <a:schemeClr val="tx1"/>
                </a:solidFill>
                <a:effectLst/>
                <a:latin typeface="+mn-lt"/>
                <a:ea typeface="+mn-ea"/>
                <a:cs typeface="+mn-cs"/>
              </a:rPr>
              <a:t>, and through play activities, such as climbing or gymnastics</a:t>
            </a:r>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331639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Prevents and minimizes</a:t>
            </a:r>
            <a:r>
              <a:rPr lang="en-PH" baseline="0" dirty="0" smtClean="0"/>
              <a:t> the spread of diseases</a:t>
            </a:r>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42165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PH" sz="1200" b="0" i="0" kern="1200" dirty="0" smtClean="0">
                <a:solidFill>
                  <a:schemeClr val="tx1"/>
                </a:solidFill>
                <a:effectLst/>
                <a:latin typeface="+mn-lt"/>
                <a:ea typeface="+mn-ea"/>
                <a:cs typeface="+mn-cs"/>
              </a:rPr>
              <a:t>Washing hair</a:t>
            </a:r>
          </a:p>
          <a:p>
            <a:pPr fontAlgn="base"/>
            <a:r>
              <a:rPr lang="en-PH" sz="1200" b="0" i="0" kern="1200" dirty="0" smtClean="0">
                <a:solidFill>
                  <a:schemeClr val="tx1"/>
                </a:solidFill>
                <a:effectLst/>
                <a:latin typeface="+mn-lt"/>
                <a:ea typeface="+mn-ea"/>
                <a:cs typeface="+mn-cs"/>
              </a:rPr>
              <a:t>Most young children can get away with washing their hair two or three times per week. Washing hair too often can dry out young scalps, making them more prone to dandruff.</a:t>
            </a:r>
          </a:p>
          <a:p>
            <a:pPr fontAlgn="base"/>
            <a:r>
              <a:rPr lang="en-PH" sz="1200" b="0" i="0" kern="1200" dirty="0" smtClean="0">
                <a:solidFill>
                  <a:schemeClr val="tx1"/>
                </a:solidFill>
                <a:effectLst/>
                <a:latin typeface="+mn-lt"/>
                <a:ea typeface="+mn-ea"/>
                <a:cs typeface="+mn-cs"/>
              </a:rPr>
              <a:t>As kids enter their tweens and teens, the hormonal effects of puberty take hold, sometimes making their hair greasy. Washing their hair with shampoo may be necessary at least every other day.</a:t>
            </a:r>
          </a:p>
          <a:p>
            <a:pPr fontAlgn="base"/>
            <a:endParaRPr lang="en-PH" sz="1200" b="1" i="0" kern="1200" dirty="0" smtClean="0">
              <a:solidFill>
                <a:schemeClr val="tx1"/>
              </a:solidFill>
              <a:effectLst/>
              <a:latin typeface="+mn-lt"/>
              <a:ea typeface="+mn-ea"/>
              <a:cs typeface="+mn-cs"/>
            </a:endParaRPr>
          </a:p>
          <a:p>
            <a:pPr fontAlgn="base"/>
            <a:r>
              <a:rPr lang="en-PH" sz="1200" b="0" i="0" kern="1200" dirty="0" smtClean="0">
                <a:solidFill>
                  <a:schemeClr val="tx1"/>
                </a:solidFill>
                <a:effectLst/>
                <a:latin typeface="+mn-lt"/>
                <a:ea typeface="+mn-ea"/>
                <a:cs typeface="+mn-cs"/>
              </a:rPr>
              <a:t>Bathing</a:t>
            </a:r>
          </a:p>
          <a:p>
            <a:pPr fontAlgn="base"/>
            <a:r>
              <a:rPr lang="en-PH" sz="1200" b="0" i="0" kern="1200" dirty="0" smtClean="0">
                <a:solidFill>
                  <a:schemeClr val="tx1"/>
                </a:solidFill>
                <a:effectLst/>
                <a:latin typeface="+mn-lt"/>
                <a:ea typeface="+mn-ea"/>
                <a:cs typeface="+mn-cs"/>
              </a:rPr>
              <a:t>Young children either love the bath or hate it. On non-shampoo days, you can make a thorough bath into a fun game. Have your child put on their bathing suit and place them into the tub with a washcloth, a bowl of warm, soapy water, and a bowl of warm water for rinsing. Make sure they know to put the washcloth into the soapy water before scrubbing a body part and then into the rinse water before repeating.</a:t>
            </a:r>
          </a:p>
          <a:p>
            <a:endParaRPr lang="en-PH" dirty="0" smtClean="0"/>
          </a:p>
          <a:p>
            <a:pPr fontAlgn="base"/>
            <a:r>
              <a:rPr lang="en-PH" sz="1200" b="0" i="0" kern="1200" dirty="0" smtClean="0">
                <a:solidFill>
                  <a:schemeClr val="tx1"/>
                </a:solidFill>
                <a:effectLst/>
                <a:latin typeface="+mn-lt"/>
                <a:ea typeface="+mn-ea"/>
                <a:cs typeface="+mn-cs"/>
              </a:rPr>
              <a:t>Skin care</a:t>
            </a:r>
          </a:p>
          <a:p>
            <a:pPr fontAlgn="base"/>
            <a:r>
              <a:rPr lang="en-PH" sz="1200" b="0" i="0" kern="1200" dirty="0" smtClean="0">
                <a:solidFill>
                  <a:schemeClr val="tx1"/>
                </a:solidFill>
                <a:effectLst/>
                <a:latin typeface="+mn-lt"/>
                <a:ea typeface="+mn-ea"/>
                <a:cs typeface="+mn-cs"/>
              </a:rPr>
              <a:t>Toddlers and </a:t>
            </a:r>
            <a:r>
              <a:rPr lang="en-PH" sz="1200" b="0" i="0" kern="1200" dirty="0" err="1" smtClean="0">
                <a:solidFill>
                  <a:schemeClr val="tx1"/>
                </a:solidFill>
                <a:effectLst/>
                <a:latin typeface="+mn-lt"/>
                <a:ea typeface="+mn-ea"/>
                <a:cs typeface="+mn-cs"/>
              </a:rPr>
              <a:t>preschoolers</a:t>
            </a:r>
            <a:r>
              <a:rPr lang="en-PH" sz="1200" b="0" i="0" kern="1200" dirty="0" smtClean="0">
                <a:solidFill>
                  <a:schemeClr val="tx1"/>
                </a:solidFill>
                <a:effectLst/>
                <a:latin typeface="+mn-lt"/>
                <a:ea typeface="+mn-ea"/>
                <a:cs typeface="+mn-cs"/>
              </a:rPr>
              <a:t> still need parents to help them with skin care. Skin blemishes such as the following are common at this age:</a:t>
            </a:r>
          </a:p>
          <a:p>
            <a:pPr fontAlgn="base"/>
            <a:r>
              <a:rPr lang="en-PH" sz="1200" b="0" i="0" kern="1200" dirty="0" smtClean="0">
                <a:solidFill>
                  <a:schemeClr val="tx1"/>
                </a:solidFill>
                <a:effectLst/>
                <a:latin typeface="+mn-lt"/>
                <a:ea typeface="+mn-ea"/>
                <a:cs typeface="+mn-cs"/>
              </a:rPr>
              <a:t>rashes</a:t>
            </a:r>
          </a:p>
          <a:p>
            <a:pPr fontAlgn="base"/>
            <a:r>
              <a:rPr lang="en-PH" sz="1200" b="0" i="0" kern="1200" dirty="0" smtClean="0">
                <a:solidFill>
                  <a:schemeClr val="tx1"/>
                </a:solidFill>
                <a:effectLst/>
                <a:latin typeface="+mn-lt"/>
                <a:ea typeface="+mn-ea"/>
                <a:cs typeface="+mn-cs"/>
              </a:rPr>
              <a:t>bumps</a:t>
            </a:r>
          </a:p>
          <a:p>
            <a:pPr fontAlgn="base"/>
            <a:r>
              <a:rPr lang="en-PH" sz="1200" b="0" i="0" kern="1200" dirty="0" smtClean="0">
                <a:solidFill>
                  <a:schemeClr val="tx1"/>
                </a:solidFill>
                <a:effectLst/>
                <a:latin typeface="+mn-lt"/>
                <a:ea typeface="+mn-ea"/>
                <a:cs typeface="+mn-cs"/>
              </a:rPr>
              <a:t>scabs</a:t>
            </a:r>
          </a:p>
          <a:p>
            <a:pPr fontAlgn="base"/>
            <a:r>
              <a:rPr lang="en-PH" sz="1200" b="0" i="0" kern="1200" dirty="0" smtClean="0">
                <a:solidFill>
                  <a:schemeClr val="tx1"/>
                </a:solidFill>
                <a:effectLst/>
                <a:latin typeface="+mn-lt"/>
                <a:ea typeface="+mn-ea"/>
                <a:cs typeface="+mn-cs"/>
              </a:rPr>
              <a:t>Before your child gets dressed after their bath, help them look over their skin from head to toe to make sure they don’t have any new blemishes that need care.</a:t>
            </a:r>
          </a:p>
          <a:p>
            <a:endParaRPr lang="en-PH" dirty="0" smtClean="0"/>
          </a:p>
          <a:p>
            <a:pPr fontAlgn="base"/>
            <a:r>
              <a:rPr lang="en-PH" sz="1200" b="0" i="0" kern="1200" dirty="0" smtClean="0">
                <a:solidFill>
                  <a:schemeClr val="tx1"/>
                </a:solidFill>
                <a:effectLst/>
                <a:latin typeface="+mn-lt"/>
                <a:ea typeface="+mn-ea"/>
                <a:cs typeface="+mn-cs"/>
              </a:rPr>
              <a:t>Oral hygiene</a:t>
            </a:r>
          </a:p>
          <a:p>
            <a:pPr fontAlgn="base"/>
            <a:r>
              <a:rPr lang="en-PH" sz="1200" b="0" i="0" kern="1200" dirty="0" smtClean="0">
                <a:solidFill>
                  <a:schemeClr val="tx1"/>
                </a:solidFill>
                <a:effectLst/>
                <a:latin typeface="+mn-lt"/>
                <a:ea typeface="+mn-ea"/>
                <a:cs typeface="+mn-cs"/>
              </a:rPr>
              <a:t>Clean teeth and gums can prevent a wide range of health issues, including bad breath, cavities, and heart disease later in life. Your child should brush and floss at least twice per day, if not after every meal. Older children can carry toothbrush kits in their backpacks so that they can brush at school. Younger children can help you time the full 2 minutes that a good brushing requires.</a:t>
            </a:r>
          </a:p>
          <a:p>
            <a:endParaRPr lang="en-PH" dirty="0" smtClean="0"/>
          </a:p>
          <a:p>
            <a:pPr fontAlgn="base"/>
            <a:r>
              <a:rPr lang="en-PH" sz="1200" b="0" i="0" kern="1200" dirty="0" smtClean="0">
                <a:solidFill>
                  <a:schemeClr val="tx1"/>
                </a:solidFill>
                <a:effectLst/>
                <a:latin typeface="+mn-lt"/>
                <a:ea typeface="+mn-ea"/>
                <a:cs typeface="+mn-cs"/>
              </a:rPr>
              <a:t>Nails</a:t>
            </a:r>
          </a:p>
          <a:p>
            <a:pPr fontAlgn="base"/>
            <a:r>
              <a:rPr lang="en-PH" sz="1200" b="0" i="0" kern="1200" dirty="0" smtClean="0">
                <a:solidFill>
                  <a:schemeClr val="tx1"/>
                </a:solidFill>
                <a:effectLst/>
                <a:latin typeface="+mn-lt"/>
                <a:ea typeface="+mn-ea"/>
                <a:cs typeface="+mn-cs"/>
              </a:rPr>
              <a:t>Fingernails are a breeding ground for bacteria. The germs that live under your child’s nails can easily transfer to their eyes, nose, and mouth. Invest in a good nail brush and help your child scrub the dirt out from under their nails before bedtime. A weekly clipping will help get rid of dirt and reduce the possibility of painful ingrown nails.</a:t>
            </a:r>
          </a:p>
          <a:p>
            <a:endParaRPr lang="en-PH" dirty="0" smtClean="0"/>
          </a:p>
          <a:p>
            <a:pPr fontAlgn="base"/>
            <a:r>
              <a:rPr lang="en-PH" sz="1200" b="0" i="0" kern="1200" dirty="0" smtClean="0">
                <a:solidFill>
                  <a:schemeClr val="tx1"/>
                </a:solidFill>
                <a:effectLst/>
                <a:latin typeface="+mn-lt"/>
                <a:ea typeface="+mn-ea"/>
                <a:cs typeface="+mn-cs"/>
              </a:rPr>
              <a:t>Toileting</a:t>
            </a:r>
          </a:p>
          <a:p>
            <a:pPr fontAlgn="base"/>
            <a:r>
              <a:rPr lang="en-PH" sz="1200" b="0" i="0" kern="1200" dirty="0" smtClean="0">
                <a:solidFill>
                  <a:schemeClr val="tx1"/>
                </a:solidFill>
                <a:effectLst/>
                <a:latin typeface="+mn-lt"/>
                <a:ea typeface="+mn-ea"/>
                <a:cs typeface="+mn-cs"/>
              </a:rPr>
              <a:t>Once young children become toilet trained, you’ll need to focus on the habits that keep little parts clean. Teach them to wipe thoroughly from front to back and wash their hands when they’re done. These healthy habits will help minimize irritation and keep infections at bay.</a:t>
            </a:r>
          </a:p>
          <a:p>
            <a:endParaRPr lang="en-PH" dirty="0" smtClean="0"/>
          </a:p>
          <a:p>
            <a:r>
              <a:rPr lang="en-PH" dirty="0" smtClean="0"/>
              <a:t>http://www.healthline.com/health-slideshow/hygiene-habits-kids#promoSlide</a:t>
            </a:r>
          </a:p>
          <a:p>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33769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kern="1200" dirty="0" smtClean="0">
                <a:solidFill>
                  <a:schemeClr val="tx1"/>
                </a:solidFill>
                <a:effectLst/>
                <a:latin typeface="+mn-lt"/>
                <a:ea typeface="+mn-ea"/>
                <a:cs typeface="+mn-cs"/>
              </a:rPr>
              <a:t>Poor nutrition can cause health problems, overweight, and obesity. Some of the health problems associated with poor nutrition can be very serious, especially as your child grows into an adult. By teaching your child healthy eating habits, you can help prevent these health problems.</a:t>
            </a:r>
          </a:p>
          <a:p>
            <a:pPr rtl="0" fontAlgn="base"/>
            <a:r>
              <a:rPr lang="en-PH" sz="1200" b="0" i="0" kern="1200" dirty="0" smtClean="0">
                <a:solidFill>
                  <a:schemeClr val="tx1"/>
                </a:solidFill>
                <a:effectLst/>
                <a:latin typeface="+mn-lt"/>
                <a:ea typeface="+mn-ea"/>
                <a:cs typeface="+mn-cs"/>
              </a:rPr>
              <a:t>Benefits of healthy eating for children</a:t>
            </a:r>
          </a:p>
          <a:p>
            <a:pPr rtl="0" fontAlgn="base"/>
            <a:r>
              <a:rPr lang="en-PH" sz="1200" b="0" i="0" kern="1200" dirty="0" smtClean="0">
                <a:solidFill>
                  <a:schemeClr val="tx1"/>
                </a:solidFill>
                <a:effectLst/>
                <a:latin typeface="+mn-lt"/>
                <a:ea typeface="+mn-ea"/>
                <a:cs typeface="+mn-cs"/>
              </a:rPr>
              <a:t>Research into the eating habits we develop as children has suggested that a healthy diet during the early years means we stand a good chance of carrying these habits throughout our lives. In short, educating children on healthy eating can lay the path for a healthy life.</a:t>
            </a:r>
          </a:p>
          <a:p>
            <a:pPr rtl="0" fontAlgn="base"/>
            <a:r>
              <a:rPr lang="en-PH" sz="1200" b="0" i="0" kern="1200" dirty="0" smtClean="0">
                <a:solidFill>
                  <a:schemeClr val="tx1"/>
                </a:solidFill>
                <a:effectLst/>
                <a:latin typeface="+mn-lt"/>
                <a:ea typeface="+mn-ea"/>
                <a:cs typeface="+mn-cs"/>
              </a:rPr>
              <a:t>Eating well and engaging in regular physical activity can help children to:</a:t>
            </a:r>
          </a:p>
          <a:p>
            <a:pPr fontAlgn="base"/>
            <a:r>
              <a:rPr lang="en-PH" sz="1200" b="0" i="0" kern="1200" dirty="0" smtClean="0">
                <a:solidFill>
                  <a:schemeClr val="tx1"/>
                </a:solidFill>
                <a:effectLst/>
                <a:latin typeface="+mn-lt"/>
                <a:ea typeface="+mn-ea"/>
                <a:cs typeface="+mn-cs"/>
              </a:rPr>
              <a:t>develop strong bones</a:t>
            </a:r>
          </a:p>
          <a:p>
            <a:pPr fontAlgn="base"/>
            <a:r>
              <a:rPr lang="en-PH" sz="1200" b="0" i="0" kern="1200" dirty="0" smtClean="0">
                <a:solidFill>
                  <a:schemeClr val="tx1"/>
                </a:solidFill>
                <a:effectLst/>
                <a:latin typeface="+mn-lt"/>
                <a:ea typeface="+mn-ea"/>
                <a:cs typeface="+mn-cs"/>
              </a:rPr>
              <a:t>grow healthily</a:t>
            </a:r>
          </a:p>
          <a:p>
            <a:pPr fontAlgn="base"/>
            <a:r>
              <a:rPr lang="en-PH" sz="1200" b="0" i="0" kern="1200" dirty="0" smtClean="0">
                <a:solidFill>
                  <a:schemeClr val="tx1"/>
                </a:solidFill>
                <a:effectLst/>
                <a:latin typeface="+mn-lt"/>
                <a:ea typeface="+mn-ea"/>
                <a:cs typeface="+mn-cs"/>
              </a:rPr>
              <a:t>concentrate at school</a:t>
            </a:r>
          </a:p>
          <a:p>
            <a:pPr fontAlgn="base"/>
            <a:r>
              <a:rPr lang="en-PH" sz="1200" b="0" i="0" kern="1200" dirty="0" smtClean="0">
                <a:solidFill>
                  <a:schemeClr val="tx1"/>
                </a:solidFill>
                <a:effectLst/>
                <a:latin typeface="+mn-lt"/>
                <a:ea typeface="+mn-ea"/>
                <a:cs typeface="+mn-cs"/>
              </a:rPr>
              <a:t>maintain a healthy weight</a:t>
            </a:r>
          </a:p>
          <a:p>
            <a:pPr fontAlgn="base"/>
            <a:r>
              <a:rPr lang="en-PH" sz="1200" b="0" i="0" kern="1200" dirty="0" smtClean="0">
                <a:solidFill>
                  <a:schemeClr val="tx1"/>
                </a:solidFill>
                <a:effectLst/>
                <a:latin typeface="+mn-lt"/>
                <a:ea typeface="+mn-ea"/>
                <a:cs typeface="+mn-cs"/>
              </a:rPr>
              <a:t>stay active and alert.</a:t>
            </a:r>
          </a:p>
          <a:p>
            <a:endParaRPr lang="en-PH" dirty="0" smtClean="0"/>
          </a:p>
          <a:p>
            <a:r>
              <a:rPr lang="en-PH" sz="1200" b="0" i="0" kern="1200" dirty="0" smtClean="0">
                <a:solidFill>
                  <a:schemeClr val="tx1"/>
                </a:solidFill>
                <a:effectLst/>
                <a:latin typeface="+mn-lt"/>
                <a:ea typeface="+mn-ea"/>
                <a:cs typeface="+mn-cs"/>
              </a:rPr>
              <a:t>Healthy weight for height</a:t>
            </a:r>
          </a:p>
          <a:p>
            <a:r>
              <a:rPr lang="en-PH" sz="1200" b="0" i="0" kern="1200" dirty="0" smtClean="0">
                <a:solidFill>
                  <a:schemeClr val="tx1"/>
                </a:solidFill>
                <a:effectLst/>
                <a:latin typeface="+mn-lt"/>
                <a:ea typeface="+mn-ea"/>
                <a:cs typeface="+mn-cs"/>
              </a:rPr>
              <a:t>Mental well-being</a:t>
            </a:r>
          </a:p>
          <a:p>
            <a:r>
              <a:rPr lang="en-PH" sz="1200" b="0" i="0" kern="1200" dirty="0" smtClean="0">
                <a:solidFill>
                  <a:schemeClr val="tx1"/>
                </a:solidFill>
                <a:effectLst/>
                <a:latin typeface="+mn-lt"/>
                <a:ea typeface="+mn-ea"/>
                <a:cs typeface="+mn-cs"/>
              </a:rPr>
              <a:t>Ability to learn and concentrate</a:t>
            </a:r>
          </a:p>
          <a:p>
            <a:r>
              <a:rPr lang="en-PH" sz="1200" b="0" i="0" kern="1200" dirty="0" smtClean="0">
                <a:solidFill>
                  <a:schemeClr val="tx1"/>
                </a:solidFill>
                <a:effectLst/>
                <a:latin typeface="+mn-lt"/>
                <a:ea typeface="+mn-ea"/>
                <a:cs typeface="+mn-cs"/>
              </a:rPr>
              <a:t>Strong bones and muscles</a:t>
            </a:r>
          </a:p>
          <a:p>
            <a:r>
              <a:rPr lang="en-PH" sz="1200" b="0" i="0" kern="1200" dirty="0" smtClean="0">
                <a:solidFill>
                  <a:schemeClr val="tx1"/>
                </a:solidFill>
                <a:effectLst/>
                <a:latin typeface="+mn-lt"/>
                <a:ea typeface="+mn-ea"/>
                <a:cs typeface="+mn-cs"/>
              </a:rPr>
              <a:t>Good energy level</a:t>
            </a:r>
          </a:p>
          <a:p>
            <a:r>
              <a:rPr lang="en-PH" sz="1200" b="0" i="0" kern="1200" dirty="0" smtClean="0">
                <a:solidFill>
                  <a:schemeClr val="tx1"/>
                </a:solidFill>
                <a:effectLst/>
                <a:latin typeface="+mn-lt"/>
                <a:ea typeface="+mn-ea"/>
                <a:cs typeface="+mn-cs"/>
              </a:rPr>
              <a:t>Ability to fight off sickness and disease</a:t>
            </a:r>
          </a:p>
          <a:p>
            <a:r>
              <a:rPr lang="en-PH" sz="1200" b="0" i="0" kern="1200" dirty="0" smtClean="0">
                <a:solidFill>
                  <a:schemeClr val="tx1"/>
                </a:solidFill>
                <a:effectLst/>
                <a:latin typeface="+mn-lt"/>
                <a:ea typeface="+mn-ea"/>
                <a:cs typeface="+mn-cs"/>
              </a:rPr>
              <a:t>Faster wound healing</a:t>
            </a:r>
          </a:p>
          <a:p>
            <a:r>
              <a:rPr lang="en-PH" sz="1200" b="0" i="0" kern="1200" dirty="0" smtClean="0">
                <a:solidFill>
                  <a:schemeClr val="tx1"/>
                </a:solidFill>
                <a:effectLst/>
                <a:latin typeface="+mn-lt"/>
                <a:ea typeface="+mn-ea"/>
                <a:cs typeface="+mn-cs"/>
              </a:rPr>
              <a:t>Easier recovery from illness or injury</a:t>
            </a:r>
          </a:p>
          <a:p>
            <a:r>
              <a:rPr lang="en-PH" sz="1200" b="0" i="0" kern="1200" dirty="0" smtClean="0">
                <a:solidFill>
                  <a:schemeClr val="tx1"/>
                </a:solidFill>
                <a:effectLst/>
                <a:latin typeface="+mn-lt"/>
                <a:ea typeface="+mn-ea"/>
                <a:cs typeface="+mn-cs"/>
              </a:rPr>
              <a:t>Reduced risk of heart disease, stroke, diabetes, cancers, and bone diseases in the future</a:t>
            </a:r>
          </a:p>
          <a:p>
            <a:endParaRPr lang="en-PH" dirty="0" smtClean="0"/>
          </a:p>
          <a:p>
            <a:endParaRPr lang="en-PH" dirty="0" smtClean="0"/>
          </a:p>
          <a:p>
            <a:r>
              <a:rPr lang="en-PH" sz="1200" b="1" i="0" kern="1200" dirty="0" smtClean="0">
                <a:solidFill>
                  <a:schemeClr val="tx1"/>
                </a:solidFill>
                <a:effectLst/>
                <a:latin typeface="+mn-lt"/>
                <a:ea typeface="+mn-ea"/>
                <a:cs typeface="+mn-cs"/>
              </a:rPr>
              <a:t>Offer healthy food options at home. </a:t>
            </a:r>
            <a:r>
              <a:rPr lang="en-PH" sz="1200" b="0" i="0" kern="1200" dirty="0" smtClean="0">
                <a:solidFill>
                  <a:schemeClr val="tx1"/>
                </a:solidFill>
                <a:effectLst/>
                <a:latin typeface="+mn-lt"/>
                <a:ea typeface="+mn-ea"/>
                <a:cs typeface="+mn-cs"/>
              </a:rPr>
              <a:t>Be sure you have healthy, appealing food options available for your family. Provide a variety of choices so your child can try different things. Be persistent in your efforts to introduce healthy food options. Children are not always open to new things right away. Specific ways to support good nutrition include the following:</a:t>
            </a:r>
          </a:p>
          <a:p>
            <a:r>
              <a:rPr lang="en-PH" sz="1200" b="0" i="0" kern="1200" dirty="0" smtClean="0">
                <a:solidFill>
                  <a:schemeClr val="tx1"/>
                </a:solidFill>
                <a:effectLst/>
                <a:latin typeface="+mn-lt"/>
                <a:ea typeface="+mn-ea"/>
                <a:cs typeface="+mn-cs"/>
              </a:rPr>
              <a:t>Offer several fruit and vegetable options every day. At the store, let your child choose fruits and vegetables that he or she enjoys eating or wants to try.</a:t>
            </a:r>
          </a:p>
          <a:p>
            <a:r>
              <a:rPr lang="en-PH" sz="1200" b="0" i="0" kern="1200" dirty="0" smtClean="0">
                <a:solidFill>
                  <a:schemeClr val="tx1"/>
                </a:solidFill>
                <a:effectLst/>
                <a:latin typeface="+mn-lt"/>
                <a:ea typeface="+mn-ea"/>
                <a:cs typeface="+mn-cs"/>
              </a:rPr>
              <a:t>Get frozen and canned fruits and vegetables if you can’t find fresh fruits and vegetables. Look for fruits that are canned in their own juices or light syrup instead of heavy syrup.</a:t>
            </a:r>
          </a:p>
          <a:p>
            <a:r>
              <a:rPr lang="en-PH" sz="1200" b="0" i="0" kern="1200" dirty="0" smtClean="0">
                <a:solidFill>
                  <a:schemeClr val="tx1"/>
                </a:solidFill>
                <a:effectLst/>
                <a:latin typeface="+mn-lt"/>
                <a:ea typeface="+mn-ea"/>
                <a:cs typeface="+mn-cs"/>
              </a:rPr>
              <a:t>Provide healthy sources of protein, such as fish, eggs, nuts, and lean meats like chicken and turkey.</a:t>
            </a:r>
          </a:p>
          <a:p>
            <a:r>
              <a:rPr lang="en-PH" sz="1200" b="0" i="0" kern="1200" dirty="0" smtClean="0">
                <a:solidFill>
                  <a:schemeClr val="tx1"/>
                </a:solidFill>
                <a:effectLst/>
                <a:latin typeface="+mn-lt"/>
                <a:ea typeface="+mn-ea"/>
                <a:cs typeface="+mn-cs"/>
              </a:rPr>
              <a:t>Serve whole-grain breads and cereals.</a:t>
            </a:r>
          </a:p>
          <a:p>
            <a:r>
              <a:rPr lang="en-PH" sz="1200" b="0" i="0" kern="1200" dirty="0" smtClean="0">
                <a:solidFill>
                  <a:schemeClr val="tx1"/>
                </a:solidFill>
                <a:effectLst/>
                <a:latin typeface="+mn-lt"/>
                <a:ea typeface="+mn-ea"/>
                <a:cs typeface="+mn-cs"/>
              </a:rPr>
              <a:t>Broil, grill, or steam foods instead of frying them.</a:t>
            </a:r>
          </a:p>
          <a:p>
            <a:r>
              <a:rPr lang="en-PH" sz="1200" b="0" i="0" kern="1200" dirty="0" smtClean="0">
                <a:solidFill>
                  <a:schemeClr val="tx1"/>
                </a:solidFill>
                <a:effectLst/>
                <a:latin typeface="+mn-lt"/>
                <a:ea typeface="+mn-ea"/>
                <a:cs typeface="+mn-cs"/>
              </a:rPr>
              <a:t>Offer low-fat milk, cheese, and other dairy products.</a:t>
            </a:r>
          </a:p>
          <a:p>
            <a:r>
              <a:rPr lang="en-PH" sz="1200" b="0" i="0" kern="1200" dirty="0" smtClean="0">
                <a:solidFill>
                  <a:schemeClr val="tx1"/>
                </a:solidFill>
                <a:effectLst/>
                <a:latin typeface="+mn-lt"/>
                <a:ea typeface="+mn-ea"/>
                <a:cs typeface="+mn-cs"/>
              </a:rPr>
              <a:t>Encourage your child to drink plenty of water or milk instead of sugar-added drinks such as fruit </a:t>
            </a:r>
            <a:r>
              <a:rPr lang="en-PH" sz="1200" b="0" i="0" kern="1200" dirty="0" err="1" smtClean="0">
                <a:solidFill>
                  <a:schemeClr val="tx1"/>
                </a:solidFill>
                <a:effectLst/>
                <a:latin typeface="+mn-lt"/>
                <a:ea typeface="+mn-ea"/>
                <a:cs typeface="+mn-cs"/>
              </a:rPr>
              <a:t>juice,</a:t>
            </a:r>
            <a:r>
              <a:rPr lang="en-PH" sz="1200" b="0" i="0" u="sng" kern="1200" dirty="0" err="1" smtClean="0">
                <a:solidFill>
                  <a:schemeClr val="tx1"/>
                </a:solidFill>
                <a:effectLst/>
                <a:latin typeface="+mn-lt"/>
                <a:ea typeface="+mn-ea"/>
                <a:cs typeface="+mn-cs"/>
                <a:hlinkClick r:id="rId3" tooltip="Added Sugar"/>
              </a:rPr>
              <a:t>sugar</a:t>
            </a:r>
            <a:r>
              <a:rPr lang="en-PH" sz="1200" b="0" i="0" u="sng" kern="1200" dirty="0" smtClean="0">
                <a:solidFill>
                  <a:schemeClr val="tx1"/>
                </a:solidFill>
                <a:effectLst/>
                <a:latin typeface="+mn-lt"/>
                <a:ea typeface="+mn-ea"/>
                <a:cs typeface="+mn-cs"/>
                <a:hlinkClick r:id="rId3" tooltip="Added Sugar"/>
              </a:rPr>
              <a:t>-sweetened</a:t>
            </a:r>
            <a:r>
              <a:rPr lang="en-PH" sz="1200" b="0" i="0" kern="1200" dirty="0" smtClean="0">
                <a:solidFill>
                  <a:schemeClr val="tx1"/>
                </a:solidFill>
                <a:effectLst/>
                <a:latin typeface="+mn-lt"/>
                <a:ea typeface="+mn-ea"/>
                <a:cs typeface="+mn-cs"/>
              </a:rPr>
              <a:t> fruit drinks, regular-calorie soft drinks, sports drinks, energy drinks, sweetened or </a:t>
            </a:r>
            <a:r>
              <a:rPr lang="en-PH" sz="1200" b="0" i="0" kern="1200" dirty="0" err="1" smtClean="0">
                <a:solidFill>
                  <a:schemeClr val="tx1"/>
                </a:solidFill>
                <a:effectLst/>
                <a:latin typeface="+mn-lt"/>
                <a:ea typeface="+mn-ea"/>
                <a:cs typeface="+mn-cs"/>
              </a:rPr>
              <a:t>flavored</a:t>
            </a:r>
            <a:r>
              <a:rPr lang="en-PH" sz="1200" b="0" i="0" kern="1200" dirty="0" smtClean="0">
                <a:solidFill>
                  <a:schemeClr val="tx1"/>
                </a:solidFill>
                <a:effectLst/>
                <a:latin typeface="+mn-lt"/>
                <a:ea typeface="+mn-ea"/>
                <a:cs typeface="+mn-cs"/>
              </a:rPr>
              <a:t> milk, or sweetened iced tea.</a:t>
            </a:r>
          </a:p>
          <a:p>
            <a:r>
              <a:rPr lang="en-PH" sz="1200" b="1" i="0" kern="1200" dirty="0" smtClean="0">
                <a:solidFill>
                  <a:schemeClr val="tx1"/>
                </a:solidFill>
                <a:effectLst/>
                <a:latin typeface="+mn-lt"/>
                <a:ea typeface="+mn-ea"/>
                <a:cs typeface="+mn-cs"/>
              </a:rPr>
              <a:t>Limit fast food, takeout, and junk food. </a:t>
            </a:r>
            <a:r>
              <a:rPr lang="en-PH" sz="1200" b="0" i="0" kern="1200" dirty="0" smtClean="0">
                <a:solidFill>
                  <a:schemeClr val="tx1"/>
                </a:solidFill>
                <a:effectLst/>
                <a:latin typeface="+mn-lt"/>
                <a:ea typeface="+mn-ea"/>
                <a:cs typeface="+mn-cs"/>
              </a:rPr>
              <a:t>Avoid fried snacks. Opt for baked chips, pretzels, or unbuttered popcorn instead. If you do eat out or get takeout, avoid fried foods and choose the healthiest options available. For example, choose fruit instead of French fries or grilled chicken instead of a hamburger.</a:t>
            </a:r>
          </a:p>
          <a:p>
            <a:r>
              <a:rPr lang="en-PH" sz="1200" b="1" i="0" kern="1200" dirty="0" smtClean="0">
                <a:solidFill>
                  <a:schemeClr val="tx1"/>
                </a:solidFill>
                <a:effectLst/>
                <a:latin typeface="+mn-lt"/>
                <a:ea typeface="+mn-ea"/>
                <a:cs typeface="+mn-cs"/>
              </a:rPr>
              <a:t>Read food labels.</a:t>
            </a:r>
            <a:r>
              <a:rPr lang="en-PH" sz="1200" b="0" i="0" kern="1200" dirty="0" smtClean="0">
                <a:solidFill>
                  <a:schemeClr val="tx1"/>
                </a:solidFill>
                <a:effectLst/>
                <a:latin typeface="+mn-lt"/>
                <a:ea typeface="+mn-ea"/>
                <a:cs typeface="+mn-cs"/>
              </a:rPr>
              <a:t> The </a:t>
            </a:r>
            <a:r>
              <a:rPr lang="en-PH" sz="1200" b="0" i="0" u="sng" kern="1200" dirty="0" smtClean="0">
                <a:solidFill>
                  <a:schemeClr val="tx1"/>
                </a:solidFill>
                <a:effectLst/>
                <a:latin typeface="+mn-lt"/>
                <a:ea typeface="+mn-ea"/>
                <a:cs typeface="+mn-cs"/>
                <a:hlinkClick r:id="rId4" tooltip="Nutrition Facts Label"/>
              </a:rPr>
              <a:t>Nutrition Facts label</a:t>
            </a:r>
            <a:r>
              <a:rPr lang="en-PH" sz="1200" b="0" i="0" kern="1200" dirty="0" smtClean="0">
                <a:solidFill>
                  <a:schemeClr val="tx1"/>
                </a:solidFill>
                <a:effectLst/>
                <a:latin typeface="+mn-lt"/>
                <a:ea typeface="+mn-ea"/>
                <a:cs typeface="+mn-cs"/>
              </a:rPr>
              <a:t> on packaged foods and drinks lists useful information, such as the serving size, and the amount of calories and nutrients per serving. When reading labels, keep in mind that the ingredients are listed in descending order by weight. If you’re reading a cereal label, it would be best for the first ingredient to be a grain, not added sugar (for example, fructose or high-fructose corn syrup).</a:t>
            </a:r>
          </a:p>
          <a:p>
            <a:r>
              <a:rPr lang="en-PH" sz="1200" b="1" i="0" kern="1200" dirty="0" smtClean="0">
                <a:solidFill>
                  <a:schemeClr val="tx1"/>
                </a:solidFill>
                <a:effectLst/>
                <a:latin typeface="+mn-lt"/>
                <a:ea typeface="+mn-ea"/>
                <a:cs typeface="+mn-cs"/>
              </a:rPr>
              <a:t>Be a good role model for your child.</a:t>
            </a:r>
            <a:r>
              <a:rPr lang="en-PH" sz="1200" b="0" i="0" kern="1200" dirty="0" smtClean="0">
                <a:solidFill>
                  <a:schemeClr val="tx1"/>
                </a:solidFill>
                <a:effectLst/>
                <a:latin typeface="+mn-lt"/>
                <a:ea typeface="+mn-ea"/>
                <a:cs typeface="+mn-cs"/>
              </a:rPr>
              <a:t> Be sure that you are making healthy food choices and incorporating physical activity into your life. Get the whole family involved in eating a healthier diet. You can practice good eating habits by doing the following:</a:t>
            </a:r>
          </a:p>
          <a:p>
            <a:r>
              <a:rPr lang="en-PH" sz="1200" b="0" i="0" kern="1200" dirty="0" smtClean="0">
                <a:solidFill>
                  <a:schemeClr val="tx1"/>
                </a:solidFill>
                <a:effectLst/>
                <a:latin typeface="+mn-lt"/>
                <a:ea typeface="+mn-ea"/>
                <a:cs typeface="+mn-cs"/>
              </a:rPr>
              <a:t>Make breakfast part of the morning routine. Breakfast is important to give your child the energy he or she needs to learn and be active.</a:t>
            </a:r>
          </a:p>
          <a:p>
            <a:r>
              <a:rPr lang="en-PH" sz="1200" b="0" i="0" kern="1200" dirty="0" smtClean="0">
                <a:solidFill>
                  <a:schemeClr val="tx1"/>
                </a:solidFill>
                <a:effectLst/>
                <a:latin typeface="+mn-lt"/>
                <a:ea typeface="+mn-ea"/>
                <a:cs typeface="+mn-cs"/>
              </a:rPr>
              <a:t>Let your child determine how much to eat. Don’t push food or insist that your child “clean the plate.”</a:t>
            </a:r>
          </a:p>
          <a:p>
            <a:r>
              <a:rPr lang="en-PH" sz="1200" b="0" i="0" kern="1200" dirty="0" smtClean="0">
                <a:solidFill>
                  <a:schemeClr val="tx1"/>
                </a:solidFill>
                <a:effectLst/>
                <a:latin typeface="+mn-lt"/>
                <a:ea typeface="+mn-ea"/>
                <a:cs typeface="+mn-cs"/>
              </a:rPr>
              <a:t>Eat meals and snacks together as a family. Eat at the table, not in front of the TV.</a:t>
            </a:r>
          </a:p>
          <a:p>
            <a:r>
              <a:rPr lang="en-PH" sz="1200" b="0" i="0" kern="1200" dirty="0" smtClean="0">
                <a:solidFill>
                  <a:schemeClr val="tx1"/>
                </a:solidFill>
                <a:effectLst/>
                <a:latin typeface="+mn-lt"/>
                <a:ea typeface="+mn-ea"/>
                <a:cs typeface="+mn-cs"/>
              </a:rPr>
              <a:t>Encourage your child to eat slowly and to stop eating when he or she starts to feel full.</a:t>
            </a:r>
          </a:p>
          <a:p>
            <a:r>
              <a:rPr lang="en-PH" sz="1200" b="0" i="0" kern="1200" dirty="0" smtClean="0">
                <a:solidFill>
                  <a:schemeClr val="tx1"/>
                </a:solidFill>
                <a:effectLst/>
                <a:latin typeface="+mn-lt"/>
                <a:ea typeface="+mn-ea"/>
                <a:cs typeface="+mn-cs"/>
              </a:rPr>
              <a:t>Avoid using treats or junk food as rewards or comfort. This may make your child value those foods more than nutritious options.</a:t>
            </a:r>
          </a:p>
          <a:p>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323117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kern="1200" dirty="0" smtClean="0">
                <a:solidFill>
                  <a:schemeClr val="tx1"/>
                </a:solidFill>
                <a:effectLst/>
                <a:latin typeface="+mn-lt"/>
                <a:ea typeface="+mn-ea"/>
                <a:cs typeface="+mn-cs"/>
              </a:rPr>
              <a:t>Generally a person with a </a:t>
            </a:r>
            <a:r>
              <a:rPr lang="en-PH" sz="1200" b="0" i="0" u="none" strike="noStrike" kern="1200" dirty="0" smtClean="0">
                <a:solidFill>
                  <a:schemeClr val="tx1"/>
                </a:solidFill>
                <a:effectLst/>
                <a:latin typeface="+mn-lt"/>
                <a:ea typeface="+mn-ea"/>
                <a:cs typeface="+mn-cs"/>
                <a:hlinkClick r:id="rId3"/>
              </a:rPr>
              <a:t>BMI</a:t>
            </a:r>
            <a:r>
              <a:rPr lang="en-PH" sz="1200" b="0" i="0" kern="1200" dirty="0" smtClean="0">
                <a:solidFill>
                  <a:schemeClr val="tx1"/>
                </a:solidFill>
                <a:effectLst/>
                <a:latin typeface="+mn-lt"/>
                <a:ea typeface="+mn-ea"/>
                <a:cs typeface="+mn-cs"/>
              </a:rPr>
              <a:t> of 25-29.9 is considered to be overweight, while persons with a BMI greater than 30 are considered to be obese. These numbers are not a direct measure of body fat, but rather a correlation of body fat to body mass/height. If you are concerned about your weight, or merely curious, you can check your BMI with our </a:t>
            </a:r>
            <a:r>
              <a:rPr lang="en-PH" sz="1200" b="0" i="0" u="none" strike="noStrike" kern="1200" dirty="0" smtClean="0">
                <a:solidFill>
                  <a:schemeClr val="tx1"/>
                </a:solidFill>
                <a:effectLst/>
                <a:latin typeface="+mn-lt"/>
                <a:ea typeface="+mn-ea"/>
                <a:cs typeface="+mn-cs"/>
                <a:hlinkClick r:id="rId3"/>
              </a:rPr>
              <a:t>body mass index calculator</a:t>
            </a:r>
            <a:r>
              <a:rPr lang="en-PH" sz="1200" b="0" i="0" kern="1200" dirty="0" smtClean="0">
                <a:solidFill>
                  <a:schemeClr val="tx1"/>
                </a:solidFill>
                <a:effectLst/>
                <a:latin typeface="+mn-lt"/>
                <a:ea typeface="+mn-ea"/>
                <a:cs typeface="+mn-cs"/>
              </a:rPr>
              <a:t>.</a:t>
            </a:r>
            <a:endParaRPr lang="en-PH"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384853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9/7/2016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latin typeface="Candara" panose="020E0502030303020204" pitchFamily="34" charset="0"/>
              </a:rPr>
              <a:t>HEALTHY </a:t>
            </a:r>
            <a:r>
              <a:rPr lang="en-US" sz="6600" dirty="0" smtClean="0">
                <a:latin typeface="Candara" panose="020E0502030303020204" pitchFamily="34" charset="0"/>
              </a:rPr>
              <a:t>HABITS</a:t>
            </a:r>
            <a:endParaRPr lang="en-US" sz="6600" dirty="0">
              <a:latin typeface="Candara" panose="020E0502030303020204" pitchFamily="34" charset="0"/>
            </a:endParaRPr>
          </a:p>
        </p:txBody>
      </p:sp>
      <p:sp>
        <p:nvSpPr>
          <p:cNvPr id="3" name="Subtitle 2"/>
          <p:cNvSpPr>
            <a:spLocks noGrp="1"/>
          </p:cNvSpPr>
          <p:nvPr>
            <p:ph type="subTitle" idx="1"/>
          </p:nvPr>
        </p:nvSpPr>
        <p:spPr/>
        <p:txBody>
          <a:bodyPr/>
          <a:lstStyle/>
          <a:p>
            <a:r>
              <a:rPr lang="en-US" dirty="0" smtClean="0"/>
              <a:t>subtitle</a:t>
            </a:r>
            <a:endParaRPr lang="en-US" dirty="0"/>
          </a:p>
        </p:txBody>
      </p:sp>
      <p:pic>
        <p:nvPicPr>
          <p:cNvPr id="5" name="Picture Placeholder 4"/>
          <p:cNvPicPr>
            <a:picLocks noGrp="1" noChangeAspect="1"/>
          </p:cNvPicPr>
          <p:nvPr>
            <p:ph type="pic" idx="10"/>
          </p:nvPr>
        </p:nvPicPr>
        <p:blipFill>
          <a:blip r:embed="rId3">
            <a:extLst>
              <a:ext uri="{28A0092B-C50C-407E-A947-70E740481C1C}">
                <a14:useLocalDpi xmlns:a14="http://schemas.microsoft.com/office/drawing/2010/main" val="0"/>
              </a:ext>
            </a:extLst>
          </a:blip>
          <a:srcRect l="22023" r="22023"/>
          <a:stretch>
            <a:fillRect/>
          </a:stretch>
        </p:blipFill>
        <p:spPr/>
      </p:pic>
      <p:pic>
        <p:nvPicPr>
          <p:cNvPr id="10" name="Picture Placeholder 9"/>
          <p:cNvPicPr>
            <a:picLocks noGrp="1" noChangeAspect="1"/>
          </p:cNvPicPr>
          <p:nvPr>
            <p:ph type="pic" idx="11"/>
          </p:nvPr>
        </p:nvPicPr>
        <p:blipFill>
          <a:blip r:embed="rId4">
            <a:extLst>
              <a:ext uri="{28A0092B-C50C-407E-A947-70E740481C1C}">
                <a14:useLocalDpi xmlns:a14="http://schemas.microsoft.com/office/drawing/2010/main" val="0"/>
              </a:ext>
            </a:extLst>
          </a:blip>
          <a:srcRect l="10861" r="10861"/>
          <a:stretch>
            <a:fillRect/>
          </a:stretch>
        </p:blipFill>
        <p:spPr/>
      </p:pic>
      <p:pic>
        <p:nvPicPr>
          <p:cNvPr id="12" name="Picture Placeholder 11"/>
          <p:cNvPicPr>
            <a:picLocks noGrp="1" noChangeAspect="1"/>
          </p:cNvPicPr>
          <p:nvPr>
            <p:ph type="pic" idx="12"/>
          </p:nvPr>
        </p:nvPicPr>
        <p:blipFill>
          <a:blip r:embed="rId5">
            <a:extLst>
              <a:ext uri="{28A0092B-C50C-407E-A947-70E740481C1C}">
                <a14:useLocalDpi xmlns:a14="http://schemas.microsoft.com/office/drawing/2010/main" val="0"/>
              </a:ext>
            </a:extLst>
          </a:blip>
          <a:srcRect l="21749" r="21749"/>
          <a:stretch>
            <a:fillRect/>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914" b="11471"/>
          <a:stretch/>
        </p:blipFill>
        <p:spPr>
          <a:xfrm>
            <a:off x="4235500" y="88490"/>
            <a:ext cx="7846141" cy="4857901"/>
          </a:xfrm>
        </p:spPr>
      </p:pic>
      <p:sp>
        <p:nvSpPr>
          <p:cNvPr id="4" name="Content Placeholder 3"/>
          <p:cNvSpPr>
            <a:spLocks noGrp="1"/>
          </p:cNvSpPr>
          <p:nvPr>
            <p:ph sz="half" idx="2"/>
          </p:nvPr>
        </p:nvSpPr>
        <p:spPr>
          <a:xfrm>
            <a:off x="6179574" y="235974"/>
            <a:ext cx="5589638" cy="6223820"/>
          </a:xfrm>
        </p:spPr>
        <p:txBody>
          <a:bodyPr>
            <a:normAutofit/>
          </a:bodyPr>
          <a:lstStyle/>
          <a:p>
            <a:pPr marL="45720" indent="0" algn="ctr">
              <a:buNone/>
            </a:pPr>
            <a:endParaRPr lang="en-PH" sz="2400" b="1" dirty="0" smtClean="0">
              <a:solidFill>
                <a:srgbClr val="FF0000"/>
              </a:solidFill>
              <a:latin typeface="Comic Sans MS" panose="030F0702030302020204" pitchFamily="66" charset="0"/>
            </a:endParaRPr>
          </a:p>
          <a:p>
            <a:pPr marL="45720" indent="0" algn="ctr">
              <a:buNone/>
            </a:pPr>
            <a:endParaRPr lang="en-PH" sz="2400" b="1" dirty="0">
              <a:solidFill>
                <a:srgbClr val="FF0000"/>
              </a:solidFill>
              <a:latin typeface="Comic Sans MS" panose="030F0702030302020204" pitchFamily="66"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54" b="14603"/>
          <a:stretch/>
        </p:blipFill>
        <p:spPr>
          <a:xfrm>
            <a:off x="176088" y="235974"/>
            <a:ext cx="8118825" cy="486686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230" b="8139"/>
          <a:stretch/>
        </p:blipFill>
        <p:spPr>
          <a:xfrm>
            <a:off x="1939313" y="1784555"/>
            <a:ext cx="7278736" cy="4734233"/>
          </a:xfrm>
          <a:prstGeom prst="rect">
            <a:avLst/>
          </a:prstGeom>
        </p:spPr>
      </p:pic>
      <p:sp>
        <p:nvSpPr>
          <p:cNvPr id="9" name="Rectangle 8"/>
          <p:cNvSpPr/>
          <p:nvPr/>
        </p:nvSpPr>
        <p:spPr>
          <a:xfrm>
            <a:off x="4235501" y="1932148"/>
            <a:ext cx="7872924" cy="4247317"/>
          </a:xfrm>
          <a:prstGeom prst="rect">
            <a:avLst/>
          </a:prstGeom>
          <a:solidFill>
            <a:schemeClr val="accent2">
              <a:lumMod val="60000"/>
              <a:lumOff val="40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Enhances the quality or </a:t>
            </a:r>
          </a:p>
          <a:p>
            <a:pPr algn="ctr"/>
            <a:r>
              <a:rPr lang="en-US" sz="5400" b="1" dirty="0" smtClean="0">
                <a:ln/>
                <a:solidFill>
                  <a:schemeClr val="accent4"/>
                </a:solidFill>
              </a:rPr>
              <a:t>the glow of our skin. </a:t>
            </a:r>
            <a:endParaRPr lang="en-US" sz="5400" b="1" dirty="0">
              <a:ln/>
              <a:solidFill>
                <a:schemeClr val="accent4"/>
              </a:solidFill>
            </a:endParaRPr>
          </a:p>
          <a:p>
            <a:pPr algn="ctr"/>
            <a:r>
              <a:rPr lang="en-US" sz="5400" b="1" dirty="0" smtClean="0">
                <a:ln/>
                <a:solidFill>
                  <a:schemeClr val="accent4"/>
                </a:solidFill>
              </a:rPr>
              <a:t>Rich in vitamin D, most </a:t>
            </a:r>
            <a:endParaRPr lang="en-US" sz="5400" b="1" dirty="0">
              <a:ln/>
              <a:solidFill>
                <a:schemeClr val="accent4"/>
              </a:solidFill>
            </a:endParaRPr>
          </a:p>
          <a:p>
            <a:pPr algn="ctr"/>
            <a:r>
              <a:rPr lang="en-US" sz="5400" b="1" dirty="0" smtClean="0">
                <a:ln/>
                <a:solidFill>
                  <a:schemeClr val="accent4"/>
                </a:solidFill>
              </a:rPr>
              <a:t>Important for the develop-</a:t>
            </a:r>
          </a:p>
          <a:p>
            <a:pPr algn="ctr"/>
            <a:r>
              <a:rPr lang="en-US" sz="5400" b="1" dirty="0" err="1" smtClean="0">
                <a:ln/>
                <a:solidFill>
                  <a:schemeClr val="accent4"/>
                </a:solidFill>
              </a:rPr>
              <a:t>ment</a:t>
            </a:r>
            <a:r>
              <a:rPr lang="en-US" sz="5400" b="1" dirty="0" smtClean="0">
                <a:ln/>
                <a:solidFill>
                  <a:schemeClr val="accent4"/>
                </a:solidFill>
              </a:rPr>
              <a:t> of a healthy skin.</a:t>
            </a:r>
            <a:endParaRPr lang="en-US" sz="5400" b="1" dirty="0">
              <a:ln/>
              <a:solidFill>
                <a:schemeClr val="accent4"/>
              </a:solidFill>
            </a:endParaRPr>
          </a:p>
        </p:txBody>
      </p:sp>
      <p:sp>
        <p:nvSpPr>
          <p:cNvPr id="11" name="Rectangle 10"/>
          <p:cNvSpPr/>
          <p:nvPr/>
        </p:nvSpPr>
        <p:spPr>
          <a:xfrm>
            <a:off x="1006446" y="1592825"/>
            <a:ext cx="5587473" cy="3416320"/>
          </a:xfrm>
          <a:prstGeom prst="rect">
            <a:avLst/>
          </a:prstGeom>
          <a:solidFill>
            <a:schemeClr val="accent2">
              <a:lumMod val="60000"/>
              <a:lumOff val="4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Provides energy. Go foods help you</a:t>
            </a:r>
          </a:p>
          <a:p>
            <a:pPr algn="ctr"/>
            <a:r>
              <a:rPr lang="en-US" sz="5400" b="1" dirty="0" smtClean="0">
                <a:ln/>
                <a:solidFill>
                  <a:schemeClr val="accent4"/>
                </a:solidFill>
              </a:rPr>
              <a:t>Run, jump and </a:t>
            </a:r>
          </a:p>
          <a:p>
            <a:pPr algn="ctr"/>
            <a:r>
              <a:rPr lang="en-US" sz="5400" b="1" dirty="0" smtClean="0">
                <a:ln/>
                <a:solidFill>
                  <a:schemeClr val="accent4"/>
                </a:solidFill>
              </a:rPr>
              <a:t>play all day.</a:t>
            </a:r>
            <a:endParaRPr lang="en-US" sz="5400" b="1" cap="none" spc="0" dirty="0">
              <a:ln/>
              <a:solidFill>
                <a:schemeClr val="accent4"/>
              </a:solidFill>
              <a:effectLst/>
            </a:endParaRPr>
          </a:p>
        </p:txBody>
      </p:sp>
      <p:sp>
        <p:nvSpPr>
          <p:cNvPr id="12" name="Rectangle 11"/>
          <p:cNvSpPr/>
          <p:nvPr/>
        </p:nvSpPr>
        <p:spPr>
          <a:xfrm>
            <a:off x="2611220" y="422981"/>
            <a:ext cx="6218399" cy="3416320"/>
          </a:xfrm>
          <a:prstGeom prst="rect">
            <a:avLst/>
          </a:prstGeom>
          <a:solidFill>
            <a:schemeClr val="accent2">
              <a:lumMod val="60000"/>
              <a:lumOff val="4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Enhances growth </a:t>
            </a:r>
          </a:p>
          <a:p>
            <a:pPr algn="ctr"/>
            <a:r>
              <a:rPr lang="en-US" sz="5400" b="1" cap="none" spc="0" dirty="0" smtClean="0">
                <a:ln/>
                <a:solidFill>
                  <a:schemeClr val="accent4"/>
                </a:solidFill>
                <a:effectLst/>
              </a:rPr>
              <a:t>Development. They</a:t>
            </a:r>
          </a:p>
          <a:p>
            <a:pPr algn="ctr"/>
            <a:r>
              <a:rPr lang="en-US" sz="5400" b="1" dirty="0" smtClean="0">
                <a:ln/>
                <a:solidFill>
                  <a:schemeClr val="accent4"/>
                </a:solidFill>
              </a:rPr>
              <a:t>Help you to grow</a:t>
            </a:r>
          </a:p>
          <a:p>
            <a:pPr algn="ctr"/>
            <a:r>
              <a:rPr lang="en-US" sz="5400" b="1" cap="none" spc="0" dirty="0" smtClean="0">
                <a:ln/>
                <a:solidFill>
                  <a:schemeClr val="accent4"/>
                </a:solidFill>
                <a:effectLst/>
              </a:rPr>
              <a:t>Big and strong.</a:t>
            </a:r>
          </a:p>
        </p:txBody>
      </p:sp>
    </p:spTree>
    <p:extLst>
      <p:ext uri="{BB962C8B-B14F-4D97-AF65-F5344CB8AC3E}">
        <p14:creationId xmlns:p14="http://schemas.microsoft.com/office/powerpoint/2010/main" val="29998319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1" nodeType="clickEffect">
                                  <p:stCondLst>
                                    <p:cond delay="0"/>
                                  </p:stCondLst>
                                  <p:childTnLst>
                                    <p:anim calcmode="lin" valueType="num">
                                      <p:cBhvr>
                                        <p:cTn id="41" dur="1000"/>
                                        <p:tgtEl>
                                          <p:spTgt spid="11"/>
                                        </p:tgtEl>
                                        <p:attrNameLst>
                                          <p:attrName>ppt_w</p:attrName>
                                        </p:attrNameLst>
                                      </p:cBhvr>
                                      <p:tavLst>
                                        <p:tav tm="0">
                                          <p:val>
                                            <p:strVal val="ppt_w"/>
                                          </p:val>
                                        </p:tav>
                                        <p:tav tm="100000">
                                          <p:val>
                                            <p:fltVal val="0"/>
                                          </p:val>
                                        </p:tav>
                                      </p:tavLst>
                                    </p:anim>
                                    <p:anim calcmode="lin" valueType="num">
                                      <p:cBhvr>
                                        <p:cTn id="42" dur="1000"/>
                                        <p:tgtEl>
                                          <p:spTgt spid="11"/>
                                        </p:tgtEl>
                                        <p:attrNameLst>
                                          <p:attrName>ppt_h</p:attrName>
                                        </p:attrNameLst>
                                      </p:cBhvr>
                                      <p:tavLst>
                                        <p:tav tm="0">
                                          <p:val>
                                            <p:strVal val="ppt_h"/>
                                          </p:val>
                                        </p:tav>
                                        <p:tav tm="100000">
                                          <p:val>
                                            <p:fltVal val="0"/>
                                          </p:val>
                                        </p:tav>
                                      </p:tavLst>
                                    </p:anim>
                                    <p:anim calcmode="lin" valueType="num">
                                      <p:cBhvr>
                                        <p:cTn id="43" dur="1000"/>
                                        <p:tgtEl>
                                          <p:spTgt spid="11"/>
                                        </p:tgtEl>
                                        <p:attrNameLst>
                                          <p:attrName>style.rotation</p:attrName>
                                        </p:attrNameLst>
                                      </p:cBhvr>
                                      <p:tavLst>
                                        <p:tav tm="0">
                                          <p:val>
                                            <p:fltVal val="0"/>
                                          </p:val>
                                        </p:tav>
                                        <p:tav tm="100000">
                                          <p:val>
                                            <p:fltVal val="90"/>
                                          </p:val>
                                        </p:tav>
                                      </p:tavLst>
                                    </p:anim>
                                    <p:animEffect transition="out" filter="fade">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7"/>
                                        </p:tgtEl>
                                        <p:attrNameLst>
                                          <p:attrName>ppt_x</p:attrName>
                                        </p:attrNameLst>
                                      </p:cBhvr>
                                      <p:tavLst>
                                        <p:tav tm="0">
                                          <p:val>
                                            <p:strVal val="ppt_x"/>
                                          </p:val>
                                        </p:tav>
                                        <p:tav tm="100000">
                                          <p:val>
                                            <p:strVal val="ppt_x"/>
                                          </p:val>
                                        </p:tav>
                                      </p:tavLst>
                                    </p:anim>
                                    <p:anim calcmode="lin" valueType="num">
                                      <p:cBhvr additive="base">
                                        <p:cTn id="50" dur="500"/>
                                        <p:tgtEl>
                                          <p:spTgt spid="7"/>
                                        </p:tgtEl>
                                        <p:attrNameLst>
                                          <p:attrName>ppt_y</p:attrName>
                                        </p:attrNameLst>
                                      </p:cBhvr>
                                      <p:tavLst>
                                        <p:tav tm="0">
                                          <p:val>
                                            <p:strVal val="ppt_y"/>
                                          </p:val>
                                        </p:tav>
                                        <p:tav tm="100000">
                                          <p:val>
                                            <p:strVal val="1+ppt_h/2"/>
                                          </p:val>
                                        </p:tav>
                                      </p:tavLst>
                                    </p:anim>
                                    <p:set>
                                      <p:cBhvr>
                                        <p:cTn id="51" dur="1" fill="hold">
                                          <p:stCondLst>
                                            <p:cond delay="4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Text Placeholder 2"/>
          <p:cNvSpPr>
            <a:spLocks noGrp="1"/>
          </p:cNvSpPr>
          <p:nvPr>
            <p:ph type="body" idx="1"/>
          </p:nvPr>
        </p:nvSpPr>
        <p:spPr/>
        <p:txBody>
          <a:bodyPr/>
          <a:lstStyle/>
          <a:p>
            <a:endParaRPr lang="en-PH"/>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1092"/>
            <a:ext cx="12191999" cy="6559294"/>
          </a:xfrm>
        </p:spPr>
      </p:pic>
      <p:sp>
        <p:nvSpPr>
          <p:cNvPr id="5" name="Text Placeholder 4"/>
          <p:cNvSpPr>
            <a:spLocks noGrp="1"/>
          </p:cNvSpPr>
          <p:nvPr>
            <p:ph type="body" sz="quarter" idx="3"/>
          </p:nvPr>
        </p:nvSpPr>
        <p:spPr/>
        <p:txBody>
          <a:bodyPr/>
          <a:lstStyle/>
          <a:p>
            <a:endParaRPr lang="en-PH"/>
          </a:p>
        </p:txBody>
      </p:sp>
      <p:sp>
        <p:nvSpPr>
          <p:cNvPr id="6" name="Content Placeholder 5"/>
          <p:cNvSpPr>
            <a:spLocks noGrp="1"/>
          </p:cNvSpPr>
          <p:nvPr>
            <p:ph sz="quarter" idx="4"/>
          </p:nvPr>
        </p:nvSpPr>
        <p:spPr/>
        <p:txBody>
          <a:bodyPr/>
          <a:lstStyle/>
          <a:p>
            <a:endParaRPr lang="en-PH"/>
          </a:p>
        </p:txBody>
      </p:sp>
    </p:spTree>
    <p:extLst>
      <p:ext uri="{BB962C8B-B14F-4D97-AF65-F5344CB8AC3E}">
        <p14:creationId xmlns:p14="http://schemas.microsoft.com/office/powerpoint/2010/main" val="26054607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4968" y="228827"/>
            <a:ext cx="5730928" cy="685800"/>
          </a:xfrm>
        </p:spPr>
        <p:txBody>
          <a:bodyPr>
            <a:normAutofit/>
          </a:bodyPr>
          <a:lstStyle/>
          <a:p>
            <a:r>
              <a:rPr lang="en-PH" sz="2800" dirty="0">
                <a:solidFill>
                  <a:srgbClr val="FF0000"/>
                </a:solidFill>
                <a:latin typeface="Comic Sans MS" panose="030F0702030302020204" pitchFamily="66" charset="0"/>
              </a:rPr>
              <a:t>healthy </a:t>
            </a:r>
            <a:r>
              <a:rPr lang="en-PH" sz="2800" dirty="0" smtClean="0">
                <a:solidFill>
                  <a:srgbClr val="FF0000"/>
                </a:solidFill>
                <a:latin typeface="Comic Sans MS" panose="030F0702030302020204" pitchFamily="66" charset="0"/>
              </a:rPr>
              <a:t>diet leads to:</a:t>
            </a:r>
            <a:r>
              <a:rPr lang="en-PH" sz="3200" dirty="0" smtClean="0">
                <a:solidFill>
                  <a:srgbClr val="FF0000"/>
                </a:solidFill>
                <a:latin typeface="Comic Sans MS" panose="030F0702030302020204" pitchFamily="66" charset="0"/>
              </a:rPr>
              <a:t> </a:t>
            </a:r>
            <a:endParaRPr lang="en-PH" sz="3200" dirty="0">
              <a:solidFill>
                <a:srgbClr val="FF0000"/>
              </a:solidFill>
              <a:latin typeface="Comic Sans MS" panose="030F0702030302020204" pitchFamily="66" charset="0"/>
            </a:endParaRPr>
          </a:p>
        </p:txBody>
      </p:sp>
      <p:sp>
        <p:nvSpPr>
          <p:cNvPr id="4" name="Content Placeholder 3"/>
          <p:cNvSpPr>
            <a:spLocks noGrp="1"/>
          </p:cNvSpPr>
          <p:nvPr>
            <p:ph sz="half" idx="2"/>
          </p:nvPr>
        </p:nvSpPr>
        <p:spPr>
          <a:xfrm>
            <a:off x="294968" y="1062110"/>
            <a:ext cx="5730928" cy="5110091"/>
          </a:xfrm>
        </p:spPr>
        <p:txBody>
          <a:bodyPr/>
          <a:lstStyle/>
          <a:p>
            <a:r>
              <a:rPr lang="en-PH" sz="2800" b="1" dirty="0" smtClean="0">
                <a:solidFill>
                  <a:schemeClr val="tx2"/>
                </a:solidFill>
                <a:latin typeface="Comic Sans MS" panose="030F0702030302020204" pitchFamily="66" charset="0"/>
              </a:rPr>
              <a:t>Develop strong bones</a:t>
            </a:r>
          </a:p>
          <a:p>
            <a:pPr fontAlgn="base"/>
            <a:r>
              <a:rPr lang="en-PH" sz="2800" b="1" dirty="0">
                <a:solidFill>
                  <a:schemeClr val="tx2"/>
                </a:solidFill>
                <a:latin typeface="Comic Sans MS" panose="030F0702030302020204" pitchFamily="66" charset="0"/>
              </a:rPr>
              <a:t>concentrate at school</a:t>
            </a:r>
          </a:p>
          <a:p>
            <a:pPr fontAlgn="base"/>
            <a:r>
              <a:rPr lang="en-PH" sz="2800" b="1" dirty="0">
                <a:solidFill>
                  <a:schemeClr val="tx2"/>
                </a:solidFill>
                <a:latin typeface="Comic Sans MS" panose="030F0702030302020204" pitchFamily="66" charset="0"/>
              </a:rPr>
              <a:t>maintain a healthy weight</a:t>
            </a:r>
          </a:p>
          <a:p>
            <a:pPr fontAlgn="base"/>
            <a:r>
              <a:rPr lang="en-PH" sz="2800" b="1" dirty="0">
                <a:solidFill>
                  <a:schemeClr val="tx2"/>
                </a:solidFill>
                <a:latin typeface="Comic Sans MS" panose="030F0702030302020204" pitchFamily="66" charset="0"/>
              </a:rPr>
              <a:t>stay active and </a:t>
            </a:r>
            <a:r>
              <a:rPr lang="en-PH" sz="2800" b="1" dirty="0" smtClean="0">
                <a:solidFill>
                  <a:schemeClr val="tx2"/>
                </a:solidFill>
                <a:latin typeface="Comic Sans MS" panose="030F0702030302020204" pitchFamily="66" charset="0"/>
              </a:rPr>
              <a:t>alert</a:t>
            </a:r>
          </a:p>
          <a:p>
            <a:pPr fontAlgn="base"/>
            <a:r>
              <a:rPr lang="en-PH" sz="2800" b="1" dirty="0">
                <a:solidFill>
                  <a:schemeClr val="tx2"/>
                </a:solidFill>
                <a:latin typeface="Comic Sans MS" panose="030F0702030302020204" pitchFamily="66" charset="0"/>
              </a:rPr>
              <a:t>grow healthily</a:t>
            </a:r>
          </a:p>
          <a:p>
            <a:endParaRPr lang="en-PH" dirty="0" smtClean="0"/>
          </a:p>
          <a:p>
            <a:endParaRPr lang="en-PH" dirty="0" smtClean="0"/>
          </a:p>
          <a:p>
            <a:endParaRPr lang="en-PH" dirty="0"/>
          </a:p>
        </p:txBody>
      </p:sp>
      <p:sp>
        <p:nvSpPr>
          <p:cNvPr id="5" name="Text Placeholder 4"/>
          <p:cNvSpPr>
            <a:spLocks noGrp="1"/>
          </p:cNvSpPr>
          <p:nvPr>
            <p:ph type="body" sz="quarter" idx="3"/>
          </p:nvPr>
        </p:nvSpPr>
        <p:spPr>
          <a:xfrm>
            <a:off x="6172199" y="228828"/>
            <a:ext cx="6019801" cy="685800"/>
          </a:xfrm>
        </p:spPr>
        <p:txBody>
          <a:bodyPr>
            <a:noAutofit/>
          </a:bodyPr>
          <a:lstStyle/>
          <a:p>
            <a:r>
              <a:rPr lang="en-PH" sz="2800" dirty="0" smtClean="0">
                <a:solidFill>
                  <a:srgbClr val="FF0000"/>
                </a:solidFill>
                <a:latin typeface="Comic Sans MS" panose="030F0702030302020204" pitchFamily="66" charset="0"/>
              </a:rPr>
              <a:t>Poor</a:t>
            </a:r>
            <a:r>
              <a:rPr lang="en-PH" sz="2400" dirty="0" smtClean="0">
                <a:solidFill>
                  <a:srgbClr val="FF0000"/>
                </a:solidFill>
                <a:latin typeface="Comic Sans MS" panose="030F0702030302020204" pitchFamily="66" charset="0"/>
              </a:rPr>
              <a:t> </a:t>
            </a:r>
            <a:r>
              <a:rPr lang="en-PH" sz="2800" dirty="0" smtClean="0">
                <a:solidFill>
                  <a:srgbClr val="FF0000"/>
                </a:solidFill>
                <a:latin typeface="Comic Sans MS" panose="030F0702030302020204" pitchFamily="66" charset="0"/>
              </a:rPr>
              <a:t>healthy</a:t>
            </a:r>
            <a:r>
              <a:rPr lang="en-PH" sz="2400" dirty="0" smtClean="0">
                <a:solidFill>
                  <a:srgbClr val="FF0000"/>
                </a:solidFill>
                <a:latin typeface="Comic Sans MS" panose="030F0702030302020204" pitchFamily="66" charset="0"/>
              </a:rPr>
              <a:t> diet leads to: </a:t>
            </a:r>
            <a:endParaRPr lang="en-PH" sz="2400" dirty="0">
              <a:solidFill>
                <a:srgbClr val="FF0000"/>
              </a:solidFill>
              <a:latin typeface="Comic Sans MS" panose="030F0702030302020204" pitchFamily="66" charset="0"/>
            </a:endParaRPr>
          </a:p>
        </p:txBody>
      </p:sp>
      <p:sp>
        <p:nvSpPr>
          <p:cNvPr id="6" name="Content Placeholder 5"/>
          <p:cNvSpPr>
            <a:spLocks noGrp="1"/>
          </p:cNvSpPr>
          <p:nvPr>
            <p:ph sz="quarter" idx="4"/>
          </p:nvPr>
        </p:nvSpPr>
        <p:spPr>
          <a:xfrm>
            <a:off x="6172200" y="1062111"/>
            <a:ext cx="5420032" cy="5110090"/>
          </a:xfrm>
        </p:spPr>
        <p:txBody>
          <a:bodyPr/>
          <a:lstStyle/>
          <a:p>
            <a:r>
              <a:rPr lang="en-PH" sz="3200" b="1" dirty="0" smtClean="0">
                <a:solidFill>
                  <a:schemeClr val="tx2"/>
                </a:solidFill>
                <a:latin typeface="Comic Sans MS" panose="030F0702030302020204" pitchFamily="66" charset="0"/>
              </a:rPr>
              <a:t>Obesity</a:t>
            </a:r>
          </a:p>
          <a:p>
            <a:r>
              <a:rPr lang="en-PH" sz="3200" b="1" dirty="0" smtClean="0">
                <a:solidFill>
                  <a:schemeClr val="tx2"/>
                </a:solidFill>
                <a:latin typeface="Comic Sans MS" panose="030F0702030302020204" pitchFamily="66" charset="0"/>
              </a:rPr>
              <a:t>Health problems</a:t>
            </a:r>
          </a:p>
          <a:p>
            <a:pPr lvl="1"/>
            <a:r>
              <a:rPr lang="en-PH" sz="2800" b="1" dirty="0" smtClean="0">
                <a:solidFill>
                  <a:schemeClr val="tx2"/>
                </a:solidFill>
                <a:latin typeface="Comic Sans MS" panose="030F0702030302020204" pitchFamily="66" charset="0"/>
              </a:rPr>
              <a:t>Heart Disease</a:t>
            </a:r>
          </a:p>
          <a:p>
            <a:pPr lvl="1"/>
            <a:r>
              <a:rPr lang="en-PH" sz="2800" b="1" dirty="0" smtClean="0">
                <a:solidFill>
                  <a:schemeClr val="tx2"/>
                </a:solidFill>
                <a:latin typeface="Comic Sans MS" panose="030F0702030302020204" pitchFamily="66" charset="0"/>
              </a:rPr>
              <a:t>Cancer</a:t>
            </a:r>
          </a:p>
          <a:p>
            <a:pPr lvl="1"/>
            <a:r>
              <a:rPr lang="en-PH" sz="2800" b="1" dirty="0" smtClean="0">
                <a:solidFill>
                  <a:schemeClr val="tx2"/>
                </a:solidFill>
                <a:latin typeface="Comic Sans MS" panose="030F0702030302020204" pitchFamily="66" charset="0"/>
              </a:rPr>
              <a:t>Stroke</a:t>
            </a:r>
          </a:p>
          <a:p>
            <a:r>
              <a:rPr lang="en-PH" sz="3200" b="1" dirty="0" smtClean="0">
                <a:solidFill>
                  <a:schemeClr val="tx2"/>
                </a:solidFill>
                <a:latin typeface="Comic Sans MS" panose="030F0702030302020204" pitchFamily="66" charset="0"/>
              </a:rPr>
              <a:t>Overweight </a:t>
            </a:r>
            <a:endParaRPr lang="en-PH" sz="2800" dirty="0" smtClean="0"/>
          </a:p>
          <a:p>
            <a:endParaRPr lang="en-PH" dirty="0" smtClean="0"/>
          </a:p>
          <a:p>
            <a:endParaRPr lang="en-PH" dirty="0"/>
          </a:p>
        </p:txBody>
      </p:sp>
    </p:spTree>
    <p:extLst>
      <p:ext uri="{BB962C8B-B14F-4D97-AF65-F5344CB8AC3E}">
        <p14:creationId xmlns:p14="http://schemas.microsoft.com/office/powerpoint/2010/main" val="4276844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fade">
                                      <p:cBhvr>
                                        <p:cTn id="7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Text Placeholder 2"/>
          <p:cNvSpPr>
            <a:spLocks noGrp="1"/>
          </p:cNvSpPr>
          <p:nvPr>
            <p:ph type="body" idx="1"/>
          </p:nvPr>
        </p:nvSpPr>
        <p:spPr/>
        <p:txBody>
          <a:bodyPr/>
          <a:lstStyle/>
          <a:p>
            <a:endParaRPr lang="en-PH"/>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70128" y="0"/>
            <a:ext cx="8311536" cy="4675239"/>
          </a:xfrm>
        </p:spPr>
      </p:pic>
      <p:sp>
        <p:nvSpPr>
          <p:cNvPr id="5" name="Text Placeholder 4"/>
          <p:cNvSpPr>
            <a:spLocks noGrp="1"/>
          </p:cNvSpPr>
          <p:nvPr>
            <p:ph type="body" sz="quarter" idx="3"/>
          </p:nvPr>
        </p:nvSpPr>
        <p:spPr/>
        <p:txBody>
          <a:bodyPr/>
          <a:lstStyle/>
          <a:p>
            <a:endParaRPr lang="en-PH"/>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836480" y="457200"/>
            <a:ext cx="8519039" cy="5679358"/>
          </a:xfrm>
        </p:spPr>
      </p:pic>
    </p:spTree>
    <p:extLst>
      <p:ext uri="{BB962C8B-B14F-4D97-AF65-F5344CB8AC3E}">
        <p14:creationId xmlns:p14="http://schemas.microsoft.com/office/powerpoint/2010/main" val="10302929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560" y="264587"/>
            <a:ext cx="9144000" cy="1143000"/>
          </a:xfrm>
        </p:spPr>
        <p:txBody>
          <a:bodyPr anchor="ctr">
            <a:normAutofit/>
          </a:bodyPr>
          <a:lstStyle/>
          <a:p>
            <a:pPr algn="ctr"/>
            <a:r>
              <a:rPr lang="en-PH" sz="4800" b="1" dirty="0" smtClean="0">
                <a:solidFill>
                  <a:srgbClr val="FF0000"/>
                </a:solidFill>
                <a:latin typeface="Comic Sans MS" panose="030F0702030302020204" pitchFamily="66" charset="0"/>
              </a:rPr>
              <a:t>BRUSHING TEETH</a:t>
            </a:r>
            <a:endParaRPr lang="en-PH" sz="4800" b="1" dirty="0">
              <a:solidFill>
                <a:srgbClr val="FF0000"/>
              </a:solidFill>
              <a:latin typeface="Comic Sans MS" panose="030F0702030302020204" pitchFamily="66" charset="0"/>
            </a:endParaRPr>
          </a:p>
        </p:txBody>
      </p:sp>
      <p:sp>
        <p:nvSpPr>
          <p:cNvPr id="6" name="Content Placeholder 5"/>
          <p:cNvSpPr>
            <a:spLocks noGrp="1"/>
          </p:cNvSpPr>
          <p:nvPr>
            <p:ph sz="quarter" idx="4"/>
          </p:nvPr>
        </p:nvSpPr>
        <p:spPr>
          <a:xfrm>
            <a:off x="2292898" y="1670181"/>
            <a:ext cx="8856883" cy="4502019"/>
          </a:xfrm>
        </p:spPr>
        <p:txBody>
          <a:bodyPr/>
          <a:lstStyle/>
          <a:p>
            <a:pPr marL="1005840" lvl="3" indent="0">
              <a:buNone/>
            </a:pPr>
            <a:r>
              <a:rPr lang="en-PH" sz="3200" b="1" dirty="0">
                <a:solidFill>
                  <a:schemeClr val="tx2"/>
                </a:solidFill>
                <a:latin typeface="Comic Sans MS" panose="030F0702030302020204" pitchFamily="66" charset="0"/>
              </a:rPr>
              <a:t>Clean teeth and gums can prevent a wide range of health </a:t>
            </a:r>
            <a:r>
              <a:rPr lang="en-PH" sz="3200" b="1" dirty="0" smtClean="0">
                <a:solidFill>
                  <a:schemeClr val="tx2"/>
                </a:solidFill>
                <a:latin typeface="Comic Sans MS" panose="030F0702030302020204" pitchFamily="66" charset="0"/>
              </a:rPr>
              <a:t>issues</a:t>
            </a:r>
          </a:p>
          <a:p>
            <a:pPr lvl="3"/>
            <a:r>
              <a:rPr lang="en-PH" sz="3200" dirty="0" smtClean="0">
                <a:solidFill>
                  <a:schemeClr val="tx2"/>
                </a:solidFill>
                <a:latin typeface="Comic Sans MS" panose="030F0702030302020204" pitchFamily="66" charset="0"/>
              </a:rPr>
              <a:t>bad breath</a:t>
            </a:r>
          </a:p>
          <a:p>
            <a:pPr lvl="3"/>
            <a:r>
              <a:rPr lang="en-PH" sz="3200" dirty="0" smtClean="0">
                <a:solidFill>
                  <a:schemeClr val="tx2"/>
                </a:solidFill>
                <a:latin typeface="Comic Sans MS" panose="030F0702030302020204" pitchFamily="66" charset="0"/>
              </a:rPr>
              <a:t>cavities</a:t>
            </a:r>
          </a:p>
          <a:p>
            <a:pPr lvl="3"/>
            <a:r>
              <a:rPr lang="en-PH" sz="3200" dirty="0" smtClean="0">
                <a:solidFill>
                  <a:schemeClr val="tx2"/>
                </a:solidFill>
                <a:latin typeface="Comic Sans MS" panose="030F0702030302020204" pitchFamily="66" charset="0"/>
              </a:rPr>
              <a:t>heart </a:t>
            </a:r>
            <a:r>
              <a:rPr lang="en-PH" sz="3200" dirty="0">
                <a:solidFill>
                  <a:schemeClr val="tx2"/>
                </a:solidFill>
                <a:latin typeface="Comic Sans MS" panose="030F0702030302020204" pitchFamily="66" charset="0"/>
              </a:rPr>
              <a:t>disease later in </a:t>
            </a:r>
            <a:r>
              <a:rPr lang="en-PH" sz="3200" dirty="0" smtClean="0">
                <a:solidFill>
                  <a:schemeClr val="tx2"/>
                </a:solidFill>
                <a:latin typeface="Comic Sans MS" panose="030F0702030302020204" pitchFamily="66" charset="0"/>
              </a:rPr>
              <a:t>life </a:t>
            </a:r>
          </a:p>
          <a:p>
            <a:pPr marL="1005840" lvl="3" indent="0">
              <a:buNone/>
            </a:pPr>
            <a:r>
              <a:rPr lang="en-PH" sz="3200" b="1" dirty="0" smtClean="0">
                <a:solidFill>
                  <a:schemeClr val="tx2"/>
                </a:solidFill>
                <a:latin typeface="Comic Sans MS" panose="030F0702030302020204" pitchFamily="66" charset="0"/>
              </a:rPr>
              <a:t>Should:</a:t>
            </a:r>
          </a:p>
          <a:p>
            <a:pPr lvl="3"/>
            <a:r>
              <a:rPr lang="en-PH" sz="3200" dirty="0" smtClean="0">
                <a:solidFill>
                  <a:schemeClr val="tx2"/>
                </a:solidFill>
                <a:latin typeface="Comic Sans MS" panose="030F0702030302020204" pitchFamily="66" charset="0"/>
              </a:rPr>
              <a:t>brush </a:t>
            </a:r>
            <a:r>
              <a:rPr lang="en-PH" sz="3200" dirty="0">
                <a:solidFill>
                  <a:schemeClr val="tx2"/>
                </a:solidFill>
                <a:latin typeface="Comic Sans MS" panose="030F0702030302020204" pitchFamily="66" charset="0"/>
              </a:rPr>
              <a:t>and floss at least twice per </a:t>
            </a:r>
            <a:r>
              <a:rPr lang="en-PH" sz="3200" dirty="0" smtClean="0">
                <a:solidFill>
                  <a:schemeClr val="tx2"/>
                </a:solidFill>
                <a:latin typeface="Comic Sans MS" panose="030F0702030302020204" pitchFamily="66" charset="0"/>
              </a:rPr>
              <a:t>day</a:t>
            </a:r>
          </a:p>
          <a:p>
            <a:pPr lvl="3"/>
            <a:r>
              <a:rPr lang="en-PH" sz="3200" dirty="0" smtClean="0">
                <a:solidFill>
                  <a:schemeClr val="tx2"/>
                </a:solidFill>
                <a:latin typeface="Comic Sans MS" panose="030F0702030302020204" pitchFamily="66" charset="0"/>
              </a:rPr>
              <a:t> </a:t>
            </a:r>
            <a:r>
              <a:rPr lang="en-PH" sz="3200" dirty="0">
                <a:solidFill>
                  <a:schemeClr val="tx2"/>
                </a:solidFill>
                <a:latin typeface="Comic Sans MS" panose="030F0702030302020204" pitchFamily="66" charset="0"/>
              </a:rPr>
              <a:t>if not after every </a:t>
            </a:r>
            <a:r>
              <a:rPr lang="en-PH" sz="3200" dirty="0" smtClean="0">
                <a:solidFill>
                  <a:schemeClr val="tx2"/>
                </a:solidFill>
                <a:latin typeface="Comic Sans MS" panose="030F0702030302020204" pitchFamily="66" charset="0"/>
              </a:rPr>
              <a:t>meal</a:t>
            </a:r>
            <a:endParaRPr lang="en-PH" sz="3200" dirty="0">
              <a:solidFill>
                <a:schemeClr val="tx2"/>
              </a:solidFill>
              <a:latin typeface="Comic Sans MS" panose="030F0702030302020204" pitchFamily="66" charset="0"/>
            </a:endParaRPr>
          </a:p>
          <a:p>
            <a:pPr lvl="3"/>
            <a:endParaRPr lang="en-PH"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6193"/>
          <a:stretch/>
        </p:blipFill>
        <p:spPr>
          <a:xfrm>
            <a:off x="0" y="1993"/>
            <a:ext cx="2809091" cy="2726459"/>
          </a:xfrm>
        </p:spPr>
      </p:pic>
    </p:spTree>
    <p:extLst>
      <p:ext uri="{BB962C8B-B14F-4D97-AF65-F5344CB8AC3E}">
        <p14:creationId xmlns:p14="http://schemas.microsoft.com/office/powerpoint/2010/main" val="3588598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Text Placeholder 2"/>
          <p:cNvSpPr>
            <a:spLocks noGrp="1"/>
          </p:cNvSpPr>
          <p:nvPr>
            <p:ph type="body" idx="1"/>
          </p:nvPr>
        </p:nvSpPr>
        <p:spPr/>
        <p:txBody>
          <a:bodyPr/>
          <a:lstStyle/>
          <a:p>
            <a:endParaRPr lang="en-PH"/>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29105" y="118211"/>
            <a:ext cx="6312083" cy="6312083"/>
          </a:xfrm>
        </p:spPr>
      </p:pic>
      <p:sp>
        <p:nvSpPr>
          <p:cNvPr id="5" name="Text Placeholder 4"/>
          <p:cNvSpPr>
            <a:spLocks noGrp="1"/>
          </p:cNvSpPr>
          <p:nvPr>
            <p:ph type="body" sz="quarter" idx="3"/>
          </p:nvPr>
        </p:nvSpPr>
        <p:spPr/>
        <p:txBody>
          <a:bodyPr/>
          <a:lstStyle/>
          <a:p>
            <a:endParaRPr lang="en-PH"/>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429105" y="1"/>
            <a:ext cx="6944290" cy="6858000"/>
          </a:xfrm>
        </p:spPr>
      </p:pic>
    </p:spTree>
    <p:extLst>
      <p:ext uri="{BB962C8B-B14F-4D97-AF65-F5344CB8AC3E}">
        <p14:creationId xmlns:p14="http://schemas.microsoft.com/office/powerpoint/2010/main" val="15249136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346" y="0"/>
            <a:ext cx="4521266" cy="3421626"/>
          </a:xfrm>
          <a:prstGeom prst="rect">
            <a:avLst/>
          </a:prstGeom>
        </p:spPr>
      </p:pic>
      <p:sp>
        <p:nvSpPr>
          <p:cNvPr id="3" name="Rectangle 2"/>
          <p:cNvSpPr/>
          <p:nvPr/>
        </p:nvSpPr>
        <p:spPr>
          <a:xfrm>
            <a:off x="250723" y="371985"/>
            <a:ext cx="6431431" cy="2677656"/>
          </a:xfrm>
          <a:prstGeom prst="rect">
            <a:avLst/>
          </a:prstGeom>
        </p:spPr>
        <p:txBody>
          <a:bodyPr wrap="square">
            <a:spAutoFit/>
          </a:bodyPr>
          <a:lstStyle/>
          <a:p>
            <a:pPr>
              <a:buFont typeface="Arial" panose="020B0604020202020204" pitchFamily="34" charset="0"/>
              <a:buChar char="•"/>
            </a:pPr>
            <a:r>
              <a:rPr lang="en-PH" sz="2800" b="1" dirty="0">
                <a:solidFill>
                  <a:srgbClr val="000000"/>
                </a:solidFill>
                <a:latin typeface="Comic Sans MS" panose="030F0702030302020204" pitchFamily="66" charset="0"/>
              </a:rPr>
              <a:t>Your Brain Needs Sleep, so you can</a:t>
            </a:r>
            <a:r>
              <a:rPr lang="en-PH" sz="2800" b="1" dirty="0" smtClean="0">
                <a:solidFill>
                  <a:srgbClr val="000000"/>
                </a:solidFill>
                <a:latin typeface="Comic Sans MS" panose="030F0702030302020204" pitchFamily="66" charset="0"/>
              </a:rPr>
              <a:t>:</a:t>
            </a:r>
          </a:p>
          <a:p>
            <a:pPr>
              <a:buFont typeface="Arial" panose="020B0604020202020204" pitchFamily="34" charset="0"/>
              <a:buChar char="•"/>
            </a:pPr>
            <a:r>
              <a:rPr lang="en-PH" sz="2800" dirty="0" smtClean="0">
                <a:solidFill>
                  <a:srgbClr val="333333"/>
                </a:solidFill>
                <a:latin typeface="Comic Sans MS" panose="030F0702030302020204" pitchFamily="66" charset="0"/>
              </a:rPr>
              <a:t>Remember </a:t>
            </a:r>
            <a:r>
              <a:rPr lang="en-PH" sz="2800" dirty="0">
                <a:solidFill>
                  <a:srgbClr val="333333"/>
                </a:solidFill>
                <a:latin typeface="Comic Sans MS" panose="030F0702030302020204" pitchFamily="66" charset="0"/>
              </a:rPr>
              <a:t>what you learn</a:t>
            </a:r>
          </a:p>
          <a:p>
            <a:pPr>
              <a:buFont typeface="Arial" panose="020B0604020202020204" pitchFamily="34" charset="0"/>
              <a:buChar char="•"/>
            </a:pPr>
            <a:r>
              <a:rPr lang="en-PH" sz="2800" dirty="0">
                <a:solidFill>
                  <a:srgbClr val="333333"/>
                </a:solidFill>
                <a:latin typeface="Comic Sans MS" panose="030F0702030302020204" pitchFamily="66" charset="0"/>
              </a:rPr>
              <a:t>Pay attention and concentrate</a:t>
            </a:r>
          </a:p>
          <a:p>
            <a:pPr>
              <a:buFont typeface="Arial" panose="020B0604020202020204" pitchFamily="34" charset="0"/>
              <a:buChar char="•"/>
            </a:pPr>
            <a:r>
              <a:rPr lang="en-PH" sz="2800" dirty="0">
                <a:solidFill>
                  <a:srgbClr val="333333"/>
                </a:solidFill>
                <a:latin typeface="Comic Sans MS" panose="030F0702030302020204" pitchFamily="66" charset="0"/>
              </a:rPr>
              <a:t>Solve problems and think of new ideas</a:t>
            </a:r>
            <a:endParaRPr lang="en-PH" sz="2800" b="0" i="0" dirty="0">
              <a:solidFill>
                <a:srgbClr val="333333"/>
              </a:solidFill>
              <a:effectLst/>
              <a:latin typeface="Comic Sans MS" panose="030F0702030302020204" pitchFamily="66" charset="0"/>
            </a:endParaRPr>
          </a:p>
        </p:txBody>
      </p:sp>
      <p:sp>
        <p:nvSpPr>
          <p:cNvPr id="4" name="Rectangle 3"/>
          <p:cNvSpPr/>
          <p:nvPr/>
        </p:nvSpPr>
        <p:spPr>
          <a:xfrm>
            <a:off x="383458" y="3462596"/>
            <a:ext cx="6298696" cy="2677656"/>
          </a:xfrm>
          <a:prstGeom prst="rect">
            <a:avLst/>
          </a:prstGeom>
        </p:spPr>
        <p:txBody>
          <a:bodyPr wrap="square">
            <a:spAutoFit/>
          </a:bodyPr>
          <a:lstStyle/>
          <a:p>
            <a:pPr>
              <a:buFont typeface="Arial" panose="020B0604020202020204" pitchFamily="34" charset="0"/>
              <a:buChar char="•"/>
            </a:pPr>
            <a:r>
              <a:rPr lang="en-PH" sz="2800" b="1" dirty="0">
                <a:solidFill>
                  <a:srgbClr val="000000"/>
                </a:solidFill>
                <a:latin typeface="Comic Sans MS" panose="030F0702030302020204" pitchFamily="66" charset="0"/>
              </a:rPr>
              <a:t>Your Body Needs Sleep, so your</a:t>
            </a:r>
            <a:r>
              <a:rPr lang="en-PH" sz="2800" b="1" dirty="0" smtClean="0">
                <a:solidFill>
                  <a:srgbClr val="000000"/>
                </a:solidFill>
                <a:latin typeface="Comic Sans MS" panose="030F0702030302020204" pitchFamily="66" charset="0"/>
              </a:rPr>
              <a:t>:</a:t>
            </a:r>
          </a:p>
          <a:p>
            <a:pPr>
              <a:buFont typeface="Arial" panose="020B0604020202020204" pitchFamily="34" charset="0"/>
              <a:buChar char="•"/>
            </a:pPr>
            <a:r>
              <a:rPr lang="en-PH" sz="2800" dirty="0" smtClean="0">
                <a:solidFill>
                  <a:srgbClr val="333333"/>
                </a:solidFill>
                <a:latin typeface="Comic Sans MS" panose="030F0702030302020204" pitchFamily="66" charset="0"/>
              </a:rPr>
              <a:t>Muscles</a:t>
            </a:r>
            <a:r>
              <a:rPr lang="en-PH" sz="2800" dirty="0">
                <a:solidFill>
                  <a:srgbClr val="333333"/>
                </a:solidFill>
                <a:latin typeface="Comic Sans MS" panose="030F0702030302020204" pitchFamily="66" charset="0"/>
              </a:rPr>
              <a:t>, bones, and skin can grow</a:t>
            </a:r>
          </a:p>
          <a:p>
            <a:pPr>
              <a:buFont typeface="Arial" panose="020B0604020202020204" pitchFamily="34" charset="0"/>
              <a:buChar char="•"/>
            </a:pPr>
            <a:r>
              <a:rPr lang="en-PH" sz="2800" dirty="0">
                <a:solidFill>
                  <a:srgbClr val="333333"/>
                </a:solidFill>
                <a:latin typeface="Comic Sans MS" panose="030F0702030302020204" pitchFamily="66" charset="0"/>
              </a:rPr>
              <a:t>Muscles, skin and other parts can fix injuries</a:t>
            </a:r>
          </a:p>
          <a:p>
            <a:pPr>
              <a:buFont typeface="Arial" panose="020B0604020202020204" pitchFamily="34" charset="0"/>
              <a:buChar char="•"/>
            </a:pPr>
            <a:r>
              <a:rPr lang="en-PH" sz="2800" dirty="0">
                <a:solidFill>
                  <a:srgbClr val="333333"/>
                </a:solidFill>
                <a:latin typeface="Comic Sans MS" panose="030F0702030302020204" pitchFamily="66" charset="0"/>
              </a:rPr>
              <a:t>Body can stay healthy and fight sickness</a:t>
            </a:r>
            <a:endParaRPr lang="en-PH" sz="2800" b="0" i="0" dirty="0">
              <a:solidFill>
                <a:srgbClr val="333333"/>
              </a:solidFill>
              <a:effectLst/>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50176002"/>
              </p:ext>
            </p:extLst>
          </p:nvPr>
        </p:nvGraphicFramePr>
        <p:xfrm>
          <a:off x="-1496697" y="1542356"/>
          <a:ext cx="9144000" cy="3840480"/>
        </p:xfrm>
        <a:graphic>
          <a:graphicData uri="http://schemas.openxmlformats.org/drawingml/2006/table">
            <a:tbl>
              <a:tblPr/>
              <a:tblGrid>
                <a:gridCol w="2011680"/>
                <a:gridCol w="7132320"/>
              </a:tblGrid>
              <a:tr h="1285875">
                <a:tc>
                  <a:txBody>
                    <a:bodyPr/>
                    <a:lstStyle/>
                    <a:p>
                      <a:pPr algn="ctr"/>
                      <a:endParaRPr lang="en-PH" dirty="0"/>
                    </a:p>
                  </a:txBody>
                  <a:tcPr marL="0" marR="0" marT="0" marB="0" anchor="ctr">
                    <a:lnL>
                      <a:noFill/>
                    </a:lnL>
                    <a:lnR>
                      <a:noFill/>
                    </a:lnR>
                    <a:lnT>
                      <a:noFill/>
                    </a:lnT>
                    <a:lnB>
                      <a:noFill/>
                    </a:lnB>
                  </a:tcPr>
                </a:tc>
                <a:tc>
                  <a:txBody>
                    <a:bodyPr/>
                    <a:lstStyle/>
                    <a:p>
                      <a:pPr algn="l"/>
                      <a:r>
                        <a:rPr lang="en-PH" sz="2800" b="1" i="0" dirty="0" smtClean="0">
                          <a:solidFill>
                            <a:srgbClr val="333333"/>
                          </a:solidFill>
                          <a:effectLst/>
                          <a:latin typeface="Comic Sans MS" panose="030F0702030302020204" pitchFamily="66" charset="0"/>
                        </a:rPr>
                        <a:t>How Sleeps</a:t>
                      </a:r>
                      <a:r>
                        <a:rPr lang="en-PH" sz="2800" b="1" i="0" baseline="0" dirty="0" smtClean="0">
                          <a:solidFill>
                            <a:srgbClr val="333333"/>
                          </a:solidFill>
                          <a:effectLst/>
                          <a:latin typeface="Comic Sans MS" panose="030F0702030302020204" pitchFamily="66" charset="0"/>
                        </a:rPr>
                        <a:t> Work</a:t>
                      </a:r>
                      <a:endParaRPr lang="en-PH" sz="2800" b="1" i="0" dirty="0" smtClean="0">
                        <a:solidFill>
                          <a:srgbClr val="333333"/>
                        </a:solidFill>
                        <a:effectLst/>
                        <a:latin typeface="Comic Sans MS" panose="030F0702030302020204" pitchFamily="66" charset="0"/>
                      </a:endParaRPr>
                    </a:p>
                    <a:p>
                      <a:pPr algn="l"/>
                      <a:r>
                        <a:rPr lang="en-PH" sz="2800" b="0" i="0" dirty="0" smtClean="0">
                          <a:solidFill>
                            <a:srgbClr val="333333"/>
                          </a:solidFill>
                          <a:effectLst/>
                          <a:latin typeface="Comic Sans MS" panose="030F0702030302020204" pitchFamily="66" charset="0"/>
                        </a:rPr>
                        <a:t>You </a:t>
                      </a:r>
                      <a:r>
                        <a:rPr lang="en-PH" sz="2800" b="0" i="0" dirty="0">
                          <a:solidFill>
                            <a:srgbClr val="333333"/>
                          </a:solidFill>
                          <a:effectLst/>
                          <a:latin typeface="Comic Sans MS" panose="030F0702030302020204" pitchFamily="66" charset="0"/>
                        </a:rPr>
                        <a:t>spend the day running on the playground, learning at school, eating meals, and at night your body and brain get to rest, right? Wrong! In fact, while you are off in dreamland, your body and brain are very busy getting ready for a new day. That is why it is so important to give yourself time to sleep.</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169040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891" y="575186"/>
            <a:ext cx="9571702" cy="461665"/>
          </a:xfrm>
          <a:prstGeom prst="rect">
            <a:avLst/>
          </a:prstGeom>
        </p:spPr>
        <p:txBody>
          <a:bodyPr wrap="square">
            <a:spAutoFit/>
          </a:bodyPr>
          <a:lstStyle/>
          <a:p>
            <a:pPr algn="ctr"/>
            <a:r>
              <a:rPr lang="en-US" sz="2400" b="1" dirty="0">
                <a:solidFill>
                  <a:srgbClr val="FF0000"/>
                </a:solidFill>
                <a:latin typeface="Comic Sans MS" panose="030F0702030302020204" pitchFamily="66" charset="0"/>
                <a:cs typeface="Arial" panose="020B0604020202020204" pitchFamily="34" charset="0"/>
              </a:rPr>
              <a:t>Kids ages 5 to 12 need 10 to 11 hours of sleep each night</a:t>
            </a:r>
            <a:endParaRPr lang="en-PH" sz="2400" dirty="0">
              <a:solidFill>
                <a:srgbClr val="FF0000"/>
              </a:solidFill>
              <a:latin typeface="Comic Sans MS" panose="030F0702030302020204" pitchFamily="66"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134158905"/>
              </p:ext>
            </p:extLst>
          </p:nvPr>
        </p:nvGraphicFramePr>
        <p:xfrm>
          <a:off x="1400378" y="1597889"/>
          <a:ext cx="8982486" cy="4539998"/>
        </p:xfrm>
        <a:graphic>
          <a:graphicData uri="http://schemas.openxmlformats.org/drawingml/2006/table">
            <a:tbl>
              <a:tblPr/>
              <a:tblGrid>
                <a:gridCol w="4491243"/>
                <a:gridCol w="4491243"/>
              </a:tblGrid>
              <a:tr h="3962252">
                <a:tc>
                  <a:txBody>
                    <a:bodyPr/>
                    <a:lstStyle/>
                    <a:p>
                      <a:pPr algn="l">
                        <a:buFont typeface="Arial" panose="020B0604020202020204" pitchFamily="34" charset="0"/>
                        <a:buChar char="•"/>
                      </a:pPr>
                      <a:r>
                        <a:rPr lang="en-PH" sz="2400" b="1" i="0" dirty="0">
                          <a:solidFill>
                            <a:srgbClr val="000000"/>
                          </a:solidFill>
                          <a:effectLst/>
                          <a:latin typeface="Comic Sans MS" panose="030F0702030302020204" pitchFamily="66" charset="0"/>
                        </a:rPr>
                        <a:t>When you get enough sleep you </a:t>
                      </a:r>
                      <a:r>
                        <a:rPr lang="en-PH" sz="2400" b="1" i="0" dirty="0" smtClean="0">
                          <a:solidFill>
                            <a:srgbClr val="000000"/>
                          </a:solidFill>
                          <a:effectLst/>
                          <a:latin typeface="Comic Sans MS" panose="030F0702030302020204" pitchFamily="66" charset="0"/>
                        </a:rPr>
                        <a:t>can:</a:t>
                      </a:r>
                    </a:p>
                    <a:p>
                      <a:pPr algn="l">
                        <a:buFont typeface="Arial" panose="020B0604020202020204" pitchFamily="34" charset="0"/>
                        <a:buChar char="•"/>
                      </a:pPr>
                      <a:r>
                        <a:rPr lang="en-PH" sz="2400" b="0" i="0" dirty="0" smtClean="0">
                          <a:solidFill>
                            <a:srgbClr val="333333"/>
                          </a:solidFill>
                          <a:effectLst/>
                          <a:latin typeface="Comic Sans MS" panose="030F0702030302020204" pitchFamily="66" charset="0"/>
                        </a:rPr>
                        <a:t>Pay </a:t>
                      </a:r>
                      <a:r>
                        <a:rPr lang="en-PH" sz="2400" b="0" i="0" dirty="0">
                          <a:solidFill>
                            <a:srgbClr val="333333"/>
                          </a:solidFill>
                          <a:effectLst/>
                          <a:latin typeface="Comic Sans MS" panose="030F0702030302020204" pitchFamily="66" charset="0"/>
                        </a:rPr>
                        <a:t>attention better in school</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Be creative and think of new ideas</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Fight sickness so you stay healthy</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Be in a good mood</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Get along with friends and family</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Solve problems better</a:t>
                      </a:r>
                    </a:p>
                  </a:txBody>
                  <a:tcPr marL="75439" marR="75439" marT="75439" marB="75439">
                    <a:lnL>
                      <a:noFill/>
                    </a:lnL>
                    <a:lnR>
                      <a:noFill/>
                    </a:lnR>
                    <a:lnT>
                      <a:noFill/>
                    </a:lnT>
                    <a:lnB>
                      <a:noFill/>
                    </a:lnB>
                    <a:solidFill>
                      <a:srgbClr val="FFCCFF"/>
                    </a:solidFill>
                  </a:tcPr>
                </a:tc>
                <a:tc>
                  <a:txBody>
                    <a:bodyPr/>
                    <a:lstStyle/>
                    <a:p>
                      <a:pPr algn="l">
                        <a:buFont typeface="Arial" panose="020B0604020202020204" pitchFamily="34" charset="0"/>
                        <a:buChar char="•"/>
                      </a:pPr>
                      <a:r>
                        <a:rPr lang="en-PH" sz="2400" b="1" i="0" dirty="0">
                          <a:solidFill>
                            <a:srgbClr val="000000"/>
                          </a:solidFill>
                          <a:effectLst/>
                          <a:latin typeface="Comic Sans MS" panose="030F0702030302020204" pitchFamily="66" charset="0"/>
                        </a:rPr>
                        <a:t>Without enough sleep you can</a:t>
                      </a:r>
                      <a:r>
                        <a:rPr lang="en-PH" sz="2400" b="1" i="0" dirty="0" smtClean="0">
                          <a:solidFill>
                            <a:srgbClr val="000000"/>
                          </a:solidFill>
                          <a:effectLst/>
                          <a:latin typeface="Comic Sans MS" panose="030F0702030302020204" pitchFamily="66" charset="0"/>
                        </a:rPr>
                        <a:t>:</a:t>
                      </a:r>
                    </a:p>
                    <a:p>
                      <a:pPr algn="l">
                        <a:buFont typeface="Arial" panose="020B0604020202020204" pitchFamily="34" charset="0"/>
                        <a:buChar char="•"/>
                      </a:pPr>
                      <a:r>
                        <a:rPr lang="en-PH" sz="2400" b="0" i="0" dirty="0" smtClean="0">
                          <a:solidFill>
                            <a:srgbClr val="333333"/>
                          </a:solidFill>
                          <a:effectLst/>
                          <a:latin typeface="Comic Sans MS" panose="030F0702030302020204" pitchFamily="66" charset="0"/>
                        </a:rPr>
                        <a:t>Forget </a:t>
                      </a:r>
                      <a:r>
                        <a:rPr lang="en-PH" sz="2400" b="0" i="0" dirty="0">
                          <a:solidFill>
                            <a:srgbClr val="333333"/>
                          </a:solidFill>
                          <a:effectLst/>
                          <a:latin typeface="Comic Sans MS" panose="030F0702030302020204" pitchFamily="66" charset="0"/>
                        </a:rPr>
                        <a:t>what you learned</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Have trouble making good choices</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Be grumpy and in a bad mood</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Have trouble playing games and sports</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Be less patient with brothers, sisters, and friends</a:t>
                      </a:r>
                    </a:p>
                    <a:p>
                      <a:pPr algn="l">
                        <a:buFont typeface="Arial" panose="020B0604020202020204" pitchFamily="34" charset="0"/>
                        <a:buChar char="•"/>
                      </a:pPr>
                      <a:r>
                        <a:rPr lang="en-PH" sz="2400" b="0" i="0" dirty="0">
                          <a:solidFill>
                            <a:srgbClr val="333333"/>
                          </a:solidFill>
                          <a:effectLst/>
                          <a:latin typeface="Comic Sans MS" panose="030F0702030302020204" pitchFamily="66" charset="0"/>
                        </a:rPr>
                        <a:t>Have trouble listening to parents and teachers</a:t>
                      </a:r>
                    </a:p>
                  </a:txBody>
                  <a:tcPr marL="75439" marR="75439" marT="75439" marB="75439">
                    <a:lnL>
                      <a:noFill/>
                    </a:lnL>
                    <a:lnR>
                      <a:noFill/>
                    </a:lnR>
                    <a:lnT>
                      <a:noFill/>
                    </a:lnT>
                    <a:lnB>
                      <a:noFill/>
                    </a:lnB>
                    <a:solidFill>
                      <a:srgbClr val="FFFFCC"/>
                    </a:solidFill>
                  </a:tcPr>
                </a:tc>
              </a:tr>
            </a:tbl>
          </a:graphicData>
        </a:graphic>
      </p:graphicFrame>
    </p:spTree>
    <p:extLst>
      <p:ext uri="{BB962C8B-B14F-4D97-AF65-F5344CB8AC3E}">
        <p14:creationId xmlns:p14="http://schemas.microsoft.com/office/powerpoint/2010/main" val="21843361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5471" y="265471"/>
            <a:ext cx="5760425" cy="5906729"/>
          </a:xfrm>
        </p:spPr>
        <p:txBody>
          <a:bodyPr/>
          <a:lstStyle/>
          <a:p>
            <a:pPr marL="45720" indent="0" fontAlgn="base">
              <a:buNone/>
            </a:pPr>
            <a:r>
              <a:rPr lang="en-PH" sz="3200" b="1" dirty="0" smtClean="0">
                <a:solidFill>
                  <a:srgbClr val="FF0000"/>
                </a:solidFill>
                <a:latin typeface="Comic Sans MS" panose="030F0702030302020204" pitchFamily="66" charset="0"/>
              </a:rPr>
              <a:t>Cutting Nails</a:t>
            </a:r>
            <a:endParaRPr lang="en-PH" b="1" dirty="0">
              <a:solidFill>
                <a:srgbClr val="FF0000"/>
              </a:solidFill>
              <a:latin typeface="Comic Sans MS" panose="030F0702030302020204" pitchFamily="66" charset="0"/>
            </a:endParaRPr>
          </a:p>
          <a:p>
            <a:pPr fontAlgn="base"/>
            <a:r>
              <a:rPr lang="en-PH" sz="2400" dirty="0">
                <a:solidFill>
                  <a:schemeClr val="tx2"/>
                </a:solidFill>
                <a:latin typeface="Comic Sans MS" panose="030F0702030302020204" pitchFamily="66" charset="0"/>
              </a:rPr>
              <a:t>Fingernails are a breeding ground for bacteria. The germs that live under your child’s nails can easily transfer to their eyes, nose, and mouth. </a:t>
            </a:r>
            <a:r>
              <a:rPr lang="en-PH" sz="2400" dirty="0" smtClean="0">
                <a:solidFill>
                  <a:schemeClr val="tx2"/>
                </a:solidFill>
                <a:latin typeface="Comic Sans MS" panose="030F0702030302020204" pitchFamily="66" charset="0"/>
              </a:rPr>
              <a:t>A </a:t>
            </a:r>
            <a:r>
              <a:rPr lang="en-PH" sz="2400" dirty="0">
                <a:solidFill>
                  <a:schemeClr val="tx2"/>
                </a:solidFill>
                <a:latin typeface="Comic Sans MS" panose="030F0702030302020204" pitchFamily="66" charset="0"/>
              </a:rPr>
              <a:t>weekly clipping will help get rid of dirt and reduce the possibility of painful ingrown nails.</a:t>
            </a:r>
          </a:p>
          <a:p>
            <a:endParaRPr lang="en-PH" dirty="0"/>
          </a:p>
        </p:txBody>
      </p:sp>
      <p:sp>
        <p:nvSpPr>
          <p:cNvPr id="6" name="Content Placeholder 5"/>
          <p:cNvSpPr>
            <a:spLocks noGrp="1"/>
          </p:cNvSpPr>
          <p:nvPr>
            <p:ph sz="quarter" idx="4"/>
          </p:nvPr>
        </p:nvSpPr>
        <p:spPr>
          <a:xfrm>
            <a:off x="6172199" y="265471"/>
            <a:ext cx="5420033" cy="5906730"/>
          </a:xfrm>
        </p:spPr>
        <p:txBody>
          <a:bodyPr/>
          <a:lstStyle/>
          <a:p>
            <a:pPr marL="45720" indent="0" fontAlgn="base">
              <a:buNone/>
            </a:pPr>
            <a:r>
              <a:rPr lang="en-PH" sz="2800" b="1" dirty="0">
                <a:solidFill>
                  <a:srgbClr val="FF0000"/>
                </a:solidFill>
                <a:latin typeface="Comic Sans MS" panose="030F0702030302020204" pitchFamily="66" charset="0"/>
              </a:rPr>
              <a:t>Toileting</a:t>
            </a:r>
          </a:p>
          <a:p>
            <a:pPr fontAlgn="base"/>
            <a:r>
              <a:rPr lang="en-PH" sz="2800" dirty="0" smtClean="0">
                <a:solidFill>
                  <a:schemeClr val="tx2"/>
                </a:solidFill>
                <a:latin typeface="Comic Sans MS" panose="030F0702030302020204" pitchFamily="66" charset="0"/>
              </a:rPr>
              <a:t>Wipe </a:t>
            </a:r>
            <a:r>
              <a:rPr lang="en-PH" sz="2800" dirty="0">
                <a:solidFill>
                  <a:schemeClr val="tx2"/>
                </a:solidFill>
                <a:latin typeface="Comic Sans MS" panose="030F0702030302020204" pitchFamily="66" charset="0"/>
              </a:rPr>
              <a:t>thoroughly from front to back and wash </a:t>
            </a:r>
            <a:r>
              <a:rPr lang="en-PH" sz="2800" dirty="0" smtClean="0">
                <a:solidFill>
                  <a:schemeClr val="tx2"/>
                </a:solidFill>
                <a:latin typeface="Comic Sans MS" panose="030F0702030302020204" pitchFamily="66" charset="0"/>
              </a:rPr>
              <a:t>hands </a:t>
            </a:r>
            <a:r>
              <a:rPr lang="en-PH" sz="2800" dirty="0">
                <a:solidFill>
                  <a:schemeClr val="tx2"/>
                </a:solidFill>
                <a:latin typeface="Comic Sans MS" panose="030F0702030302020204" pitchFamily="66" charset="0"/>
              </a:rPr>
              <a:t>when </a:t>
            </a:r>
            <a:r>
              <a:rPr lang="en-PH" sz="2800" dirty="0" smtClean="0">
                <a:solidFill>
                  <a:schemeClr val="tx2"/>
                </a:solidFill>
                <a:latin typeface="Comic Sans MS" panose="030F0702030302020204" pitchFamily="66" charset="0"/>
              </a:rPr>
              <a:t>done with soap and water. </a:t>
            </a:r>
            <a:r>
              <a:rPr lang="en-PH" sz="2800" dirty="0">
                <a:solidFill>
                  <a:schemeClr val="tx2"/>
                </a:solidFill>
                <a:latin typeface="Comic Sans MS" panose="030F0702030302020204" pitchFamily="66" charset="0"/>
              </a:rPr>
              <a:t>These healthy habits will help minimize irritation and keep </a:t>
            </a:r>
            <a:r>
              <a:rPr lang="en-PH" sz="2800" dirty="0" smtClean="0">
                <a:solidFill>
                  <a:schemeClr val="tx2"/>
                </a:solidFill>
                <a:latin typeface="Comic Sans MS" panose="030F0702030302020204" pitchFamily="66" charset="0"/>
              </a:rPr>
              <a:t>infection.</a:t>
            </a:r>
            <a:endParaRPr lang="en-PH" sz="2800" dirty="0">
              <a:solidFill>
                <a:schemeClr val="tx2"/>
              </a:solidFill>
              <a:latin typeface="Comic Sans MS" panose="030F0702030302020204" pitchFamily="66" charset="0"/>
            </a:endParaRPr>
          </a:p>
          <a:p>
            <a:endParaRPr lang="en-PH"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45" y="3417939"/>
            <a:ext cx="4232788" cy="317459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8845"/>
          <a:stretch/>
        </p:blipFill>
        <p:spPr>
          <a:xfrm>
            <a:off x="7359444" y="3334484"/>
            <a:ext cx="3539613" cy="3258046"/>
          </a:xfrm>
          <a:prstGeom prst="rect">
            <a:avLst/>
          </a:prstGeom>
        </p:spPr>
      </p:pic>
    </p:spTree>
    <p:extLst>
      <p:ext uri="{BB962C8B-B14F-4D97-AF65-F5344CB8AC3E}">
        <p14:creationId xmlns:p14="http://schemas.microsoft.com/office/powerpoint/2010/main" val="8965761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57" y="379828"/>
            <a:ext cx="10424160" cy="5964701"/>
          </a:xfrm>
        </p:spPr>
        <p:txBody>
          <a:bodyPr/>
          <a:lstStyle/>
          <a:p>
            <a:pPr marL="45720" indent="0">
              <a:buNone/>
            </a:pPr>
            <a:endParaRPr lang="en-PH"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0" y="0"/>
            <a:ext cx="12220138" cy="6860590"/>
          </a:xfrm>
          <a:prstGeom prst="rect">
            <a:avLst/>
          </a:prstGeom>
        </p:spPr>
      </p:pic>
    </p:spTree>
    <p:extLst>
      <p:ext uri="{BB962C8B-B14F-4D97-AF65-F5344CB8AC3E}">
        <p14:creationId xmlns:p14="http://schemas.microsoft.com/office/powerpoint/2010/main" val="28369708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8" y="323558"/>
            <a:ext cx="11577711" cy="6077242"/>
          </a:xfrm>
        </p:spPr>
        <p:txBody>
          <a:bodyPr>
            <a:normAutofit lnSpcReduction="10000"/>
          </a:bodyPr>
          <a:lstStyle/>
          <a:p>
            <a:pPr marL="45720" indent="0" algn="ctr">
              <a:buNone/>
            </a:pPr>
            <a:r>
              <a:rPr lang="en-PH" sz="5800" b="1" dirty="0" smtClean="0">
                <a:solidFill>
                  <a:schemeClr val="accent4">
                    <a:lumMod val="75000"/>
                  </a:schemeClr>
                </a:solidFill>
                <a:latin typeface="Comic Sans MS" panose="030F0702030302020204" pitchFamily="66" charset="0"/>
              </a:rPr>
              <a:t>Exercise</a:t>
            </a:r>
            <a:endParaRPr lang="en-PH" sz="2800" dirty="0">
              <a:solidFill>
                <a:schemeClr val="tx1">
                  <a:lumMod val="50000"/>
                </a:schemeClr>
              </a:solidFill>
              <a:latin typeface="Comic Sans MS" panose="030F0702030302020204" pitchFamily="66" charset="0"/>
            </a:endParaRP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Exercising is a great way to maintain a healthy life</a:t>
            </a:r>
            <a:endParaRPr lang="en-PH" sz="3300" dirty="0" smtClean="0">
              <a:solidFill>
                <a:schemeClr val="tx1">
                  <a:lumMod val="50000"/>
                </a:schemeClr>
              </a:solidFill>
              <a:latin typeface="Comic Sans MS" panose="030F0702030302020204" pitchFamily="66" charset="0"/>
            </a:endParaRP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At least an hour of exercise or physical activity</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A regular exercise for children makes them feel less stressed</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Promotes more energy, good memory and an optimistic feeling among themselves.</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Help have an ideal weight, build healthy bones, muscles and joints.</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Burn calories</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Sleep better at night</a:t>
            </a:r>
          </a:p>
          <a:p>
            <a:pPr>
              <a:buFont typeface="Arial" panose="020B0604020202020204" pitchFamily="34" charset="0"/>
              <a:buChar char="•"/>
            </a:pPr>
            <a:r>
              <a:rPr lang="en-PH" sz="2800" dirty="0" smtClean="0">
                <a:solidFill>
                  <a:schemeClr val="tx1">
                    <a:lumMod val="50000"/>
                  </a:schemeClr>
                </a:solidFill>
                <a:latin typeface="Comic Sans MS" panose="030F0702030302020204" pitchFamily="66" charset="0"/>
              </a:rPr>
              <a:t>Recommends 60 minutes or more of physical activity each day</a:t>
            </a:r>
          </a:p>
          <a:p>
            <a:endParaRPr lang="en-PH" dirty="0"/>
          </a:p>
          <a:p>
            <a:endParaRPr lang="en-PH" dirty="0" smtClean="0"/>
          </a:p>
          <a:p>
            <a:endParaRPr lang="en-PH" dirty="0"/>
          </a:p>
          <a:p>
            <a:endParaRPr lang="en-PH" dirty="0"/>
          </a:p>
        </p:txBody>
      </p:sp>
    </p:spTree>
    <p:extLst>
      <p:ext uri="{BB962C8B-B14F-4D97-AF65-F5344CB8AC3E}">
        <p14:creationId xmlns:p14="http://schemas.microsoft.com/office/powerpoint/2010/main" val="15145947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5575" y="477325"/>
            <a:ext cx="5829300" cy="28575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521" y="477325"/>
            <a:ext cx="5371614" cy="35882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338" y="2033222"/>
            <a:ext cx="5518039" cy="4620797"/>
          </a:xfrm>
          <a:prstGeom prst="rect">
            <a:avLst/>
          </a:prstGeom>
        </p:spPr>
      </p:pic>
    </p:spTree>
    <p:extLst>
      <p:ext uri="{BB962C8B-B14F-4D97-AF65-F5344CB8AC3E}">
        <p14:creationId xmlns:p14="http://schemas.microsoft.com/office/powerpoint/2010/main" val="7987229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790" y="228599"/>
            <a:ext cx="4990550" cy="6058336"/>
          </a:xfrm>
        </p:spPr>
        <p:txBody>
          <a:bodyPr/>
          <a:lstStyle/>
          <a:p>
            <a:r>
              <a:rPr lang="en-PH" dirty="0" smtClean="0"/>
              <a:t> </a:t>
            </a:r>
            <a:endParaRPr lang="en-PH"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7049050" cy="6515535"/>
          </a:xfrm>
        </p:spPr>
      </p:pic>
      <p:sp>
        <p:nvSpPr>
          <p:cNvPr id="4" name="Content Placeholder 2"/>
          <p:cNvSpPr>
            <a:spLocks noGrp="1"/>
          </p:cNvSpPr>
          <p:nvPr>
            <p:ph idx="1"/>
          </p:nvPr>
        </p:nvSpPr>
        <p:spPr>
          <a:xfrm>
            <a:off x="7122789" y="228599"/>
            <a:ext cx="4990551" cy="6172201"/>
          </a:xfrm>
        </p:spPr>
        <p:txBody>
          <a:bodyPr>
            <a:normAutofit/>
          </a:bodyPr>
          <a:lstStyle/>
          <a:p>
            <a:endParaRPr lang="en-PH" dirty="0" smtClean="0"/>
          </a:p>
          <a:p>
            <a:endParaRPr lang="en-PH" dirty="0"/>
          </a:p>
          <a:p>
            <a:endParaRPr lang="en-PH" dirty="0" smtClean="0"/>
          </a:p>
          <a:p>
            <a:pPr algn="ctr"/>
            <a:r>
              <a:rPr lang="en-PH" sz="2400" dirty="0" smtClean="0">
                <a:solidFill>
                  <a:srgbClr val="FF0000"/>
                </a:solidFill>
                <a:latin typeface="Comic Sans MS" panose="030F0702030302020204" pitchFamily="66" charset="0"/>
              </a:rPr>
              <a:t>DISEASES THAT WE CAN GET WITH DIRTY HANDS</a:t>
            </a:r>
          </a:p>
          <a:p>
            <a:pPr algn="ctr"/>
            <a:endParaRPr lang="en-PH" sz="2400" dirty="0">
              <a:solidFill>
                <a:srgbClr val="FF0000"/>
              </a:solidFill>
              <a:latin typeface="Comic Sans MS" panose="030F0702030302020204" pitchFamily="66" charset="0"/>
            </a:endParaRPr>
          </a:p>
          <a:p>
            <a:pPr marL="342900" indent="-342900">
              <a:buFont typeface="Arial" panose="020B0604020202020204" pitchFamily="34" charset="0"/>
              <a:buChar char="•"/>
            </a:pPr>
            <a:r>
              <a:rPr lang="en-PH" sz="2400" cap="none" dirty="0" smtClean="0">
                <a:solidFill>
                  <a:schemeClr val="tx2"/>
                </a:solidFill>
                <a:latin typeface="Comic Sans MS" panose="030F0702030302020204" pitchFamily="66" charset="0"/>
              </a:rPr>
              <a:t>Common colds</a:t>
            </a:r>
          </a:p>
          <a:p>
            <a:pPr marL="342900" indent="-342900">
              <a:buFont typeface="Arial" panose="020B0604020202020204" pitchFamily="34" charset="0"/>
              <a:buChar char="•"/>
            </a:pPr>
            <a:r>
              <a:rPr lang="en-PH" sz="2400" cap="none" dirty="0" smtClean="0">
                <a:solidFill>
                  <a:schemeClr val="tx2"/>
                </a:solidFill>
                <a:latin typeface="Comic Sans MS" panose="030F0702030302020204" pitchFamily="66" charset="0"/>
              </a:rPr>
              <a:t>Flu</a:t>
            </a:r>
          </a:p>
          <a:p>
            <a:pPr marL="342900" indent="-342900">
              <a:buFont typeface="Arial" panose="020B0604020202020204" pitchFamily="34" charset="0"/>
              <a:buChar char="•"/>
            </a:pPr>
            <a:r>
              <a:rPr lang="en-PH" sz="2400" cap="none" dirty="0" smtClean="0">
                <a:solidFill>
                  <a:schemeClr val="tx2"/>
                </a:solidFill>
                <a:latin typeface="Comic Sans MS" panose="030F0702030302020204" pitchFamily="66" charset="0"/>
              </a:rPr>
              <a:t>Other infectious diseases</a:t>
            </a:r>
          </a:p>
          <a:p>
            <a:pPr marL="342900" indent="-342900">
              <a:buFont typeface="Arial" panose="020B0604020202020204" pitchFamily="34" charset="0"/>
              <a:buChar char="•"/>
            </a:pPr>
            <a:endParaRPr lang="en-PH" b="0" cap="none" dirty="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smtClean="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smtClean="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smtClean="0">
              <a:solidFill>
                <a:schemeClr val="tx2"/>
              </a:solidFill>
              <a:latin typeface="Comic Sans MS" panose="030F0702030302020204" pitchFamily="66" charset="0"/>
            </a:endParaRPr>
          </a:p>
          <a:p>
            <a:pPr marL="342900" indent="-342900">
              <a:buFont typeface="Arial" panose="020B0604020202020204" pitchFamily="34" charset="0"/>
              <a:buChar char="•"/>
            </a:pPr>
            <a:endParaRPr lang="en-PH" b="0" cap="none" dirty="0">
              <a:solidFill>
                <a:schemeClr val="tx2"/>
              </a:solidFill>
              <a:latin typeface="Comic Sans MS" panose="030F0702030302020204" pitchFamily="66" charset="0"/>
            </a:endParaRPr>
          </a:p>
          <a:p>
            <a:endParaRPr lang="en-PH" sz="2000" dirty="0" smtClean="0">
              <a:solidFill>
                <a:schemeClr val="tx2"/>
              </a:solidFill>
            </a:endParaRPr>
          </a:p>
          <a:p>
            <a:endParaRPr lang="en-PH" dirty="0"/>
          </a:p>
          <a:p>
            <a:endParaRPr lang="en-PH" dirty="0"/>
          </a:p>
        </p:txBody>
      </p:sp>
    </p:spTree>
    <p:extLst>
      <p:ext uri="{BB962C8B-B14F-4D97-AF65-F5344CB8AC3E}">
        <p14:creationId xmlns:p14="http://schemas.microsoft.com/office/powerpoint/2010/main" val="28742559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70177" y="0"/>
            <a:ext cx="6998208" cy="6558915"/>
          </a:xfr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8645" y="1"/>
            <a:ext cx="9376319" cy="6622026"/>
          </a:xfrm>
        </p:spPr>
      </p:pic>
    </p:spTree>
    <p:extLst>
      <p:ext uri="{BB962C8B-B14F-4D97-AF65-F5344CB8AC3E}">
        <p14:creationId xmlns:p14="http://schemas.microsoft.com/office/powerpoint/2010/main" val="26832200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5" name="Rectangle 4"/>
          <p:cNvSpPr/>
          <p:nvPr/>
        </p:nvSpPr>
        <p:spPr>
          <a:xfrm>
            <a:off x="3988690" y="457200"/>
            <a:ext cx="4214616" cy="1446550"/>
          </a:xfrm>
          <a:prstGeom prst="rect">
            <a:avLst/>
          </a:prstGeom>
          <a:noFill/>
        </p:spPr>
        <p:txBody>
          <a:bodyPr wrap="none" lIns="91440" tIns="45720" rIns="91440" bIns="45720">
            <a:spAutoFit/>
          </a:bodyPr>
          <a:lstStyle/>
          <a:p>
            <a:pPr algn="ctr"/>
            <a:r>
              <a:rPr lang="en-US" sz="8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chemeClr val="accent4">
                      <a:satMod val="175000"/>
                      <a:alpha val="40000"/>
                    </a:schemeClr>
                  </a:glow>
                </a:effectLst>
                <a:latin typeface="Comic Sans MS" panose="030F0702030302020204" pitchFamily="66" charset="0"/>
              </a:rPr>
              <a:t>Bathing</a:t>
            </a:r>
            <a:endParaRPr lang="en-US"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chemeClr val="accent4">
                    <a:satMod val="175000"/>
                    <a:alpha val="40000"/>
                  </a:schemeClr>
                </a:glow>
              </a:effectLst>
              <a:latin typeface="Comic Sans MS" panose="030F0702030302020204" pitchFamily="66" charset="0"/>
            </a:endParaRPr>
          </a:p>
        </p:txBody>
      </p:sp>
      <p:sp>
        <p:nvSpPr>
          <p:cNvPr id="6" name="Rectangle 5"/>
          <p:cNvSpPr/>
          <p:nvPr/>
        </p:nvSpPr>
        <p:spPr>
          <a:xfrm>
            <a:off x="2875935" y="2057400"/>
            <a:ext cx="6681020" cy="3416320"/>
          </a:xfrm>
          <a:prstGeom prst="rect">
            <a:avLst/>
          </a:prstGeom>
        </p:spPr>
        <p:txBody>
          <a:bodyPr wrap="square">
            <a:spAutoFit/>
          </a:bodyPr>
          <a:lstStyle/>
          <a:p>
            <a:pPr algn="ctr" fontAlgn="base"/>
            <a:r>
              <a:rPr lang="en-PH" sz="2400" dirty="0" smtClean="0">
                <a:latin typeface="Comic Sans MS" panose="030F0702030302020204" pitchFamily="66" charset="0"/>
              </a:rPr>
              <a:t>The skin is the largest organ of the body and it acts as a protective layer against bacteria and other harmful germs.</a:t>
            </a:r>
          </a:p>
          <a:p>
            <a:pPr algn="ctr" fontAlgn="base"/>
            <a:endParaRPr lang="en-PH" sz="2400" dirty="0">
              <a:latin typeface="Comic Sans MS" panose="030F0702030302020204" pitchFamily="66" charset="0"/>
            </a:endParaRPr>
          </a:p>
          <a:p>
            <a:pPr algn="ctr" fontAlgn="base"/>
            <a:r>
              <a:rPr lang="en-PH" sz="2400" dirty="0" smtClean="0">
                <a:latin typeface="Comic Sans MS" panose="030F0702030302020204" pitchFamily="66" charset="0"/>
              </a:rPr>
              <a:t>Taking a bath </a:t>
            </a:r>
            <a:r>
              <a:rPr lang="en-PH" sz="2400" dirty="0" smtClean="0">
                <a:latin typeface="Comic Sans MS" panose="030F0702030302020204" pitchFamily="66" charset="0"/>
              </a:rPr>
              <a:t>regularly:</a:t>
            </a:r>
            <a:endParaRPr lang="en-PH" sz="2400" dirty="0" smtClean="0">
              <a:latin typeface="Comic Sans MS" panose="030F0702030302020204" pitchFamily="66" charset="0"/>
            </a:endParaRPr>
          </a:p>
          <a:p>
            <a:pPr algn="ctr" fontAlgn="base"/>
            <a:endParaRPr lang="en-PH" sz="2400" dirty="0">
              <a:latin typeface="Comic Sans MS" panose="030F0702030302020204" pitchFamily="66" charset="0"/>
            </a:endParaRPr>
          </a:p>
          <a:p>
            <a:pPr algn="ctr" fontAlgn="base"/>
            <a:r>
              <a:rPr lang="en-PH" sz="2400" dirty="0" smtClean="0">
                <a:latin typeface="Comic Sans MS" panose="030F0702030302020204" pitchFamily="66" charset="0"/>
              </a:rPr>
              <a:t>Provides physical and psychological benefits</a:t>
            </a:r>
          </a:p>
          <a:p>
            <a:pPr algn="ctr" fontAlgn="base"/>
            <a:r>
              <a:rPr lang="en-PH" sz="2400" dirty="0" smtClean="0">
                <a:latin typeface="Comic Sans MS" panose="030F0702030302020204" pitchFamily="66" charset="0"/>
              </a:rPr>
              <a:t>Controls spread of infection and bacteria</a:t>
            </a:r>
          </a:p>
          <a:p>
            <a:pPr algn="ctr" fontAlgn="base"/>
            <a:r>
              <a:rPr lang="en-PH" sz="2400" dirty="0" smtClean="0">
                <a:latin typeface="Comic Sans MS" panose="030F0702030302020204" pitchFamily="66" charset="0"/>
              </a:rPr>
              <a:t>Look good, feel fresh and avoid body odour</a:t>
            </a:r>
            <a:endParaRPr lang="en-PH" sz="2400" dirty="0">
              <a:latin typeface="Comic Sans MS" panose="030F0702030302020204" pitchFamily="66" charset="0"/>
            </a:endParaRPr>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4532"/>
            <a:ext cx="12192000" cy="6862532"/>
          </a:xfrm>
        </p:spPr>
      </p:pic>
      <p:sp>
        <p:nvSpPr>
          <p:cNvPr id="4" name="Rectangle 3"/>
          <p:cNvSpPr/>
          <p:nvPr/>
        </p:nvSpPr>
        <p:spPr>
          <a:xfrm>
            <a:off x="935290" y="876063"/>
            <a:ext cx="10055959" cy="2215991"/>
          </a:xfrm>
          <a:prstGeom prst="rect">
            <a:avLst/>
          </a:prstGeom>
          <a:noFill/>
        </p:spPr>
        <p:txBody>
          <a:bodyPr wrap="none" lIns="91440" tIns="45720" rIns="91440" bIns="45720">
            <a:spAutoFit/>
          </a:bodyPr>
          <a:lstStyle/>
          <a:p>
            <a:pPr algn="ctr"/>
            <a:r>
              <a:rPr 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Proper Diet</a:t>
            </a:r>
            <a:endParaRPr 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endParaRPr>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1259</Words>
  <Application>Microsoft Office PowerPoint</Application>
  <PresentationFormat>Widescreen</PresentationFormat>
  <Paragraphs>188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Candara</vt:lpstr>
      <vt:lpstr>Comic Sans MS</vt:lpstr>
      <vt:lpstr>Health Fitness 16x9</vt:lpstr>
      <vt:lpstr>HEALTHY HABITS</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BRUSHING TEETH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2016-09-05T12:55:39Z</dcterms:created>
  <dcterms:modified xsi:type="dcterms:W3CDTF">2016-09-06T22:24:18Z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